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693" r:id="rId2"/>
    <p:sldMasterId id="2147484165" r:id="rId3"/>
  </p:sldMasterIdLst>
  <p:notesMasterIdLst>
    <p:notesMasterId r:id="rId15"/>
  </p:notesMasterIdLst>
  <p:handoutMasterIdLst>
    <p:handoutMasterId r:id="rId16"/>
  </p:handoutMasterIdLst>
  <p:sldIdLst>
    <p:sldId id="304" r:id="rId4"/>
    <p:sldId id="371" r:id="rId5"/>
    <p:sldId id="358" r:id="rId6"/>
    <p:sldId id="359" r:id="rId7"/>
    <p:sldId id="367" r:id="rId8"/>
    <p:sldId id="380" r:id="rId9"/>
    <p:sldId id="381" r:id="rId10"/>
    <p:sldId id="369" r:id="rId11"/>
    <p:sldId id="383" r:id="rId12"/>
    <p:sldId id="382" r:id="rId13"/>
    <p:sldId id="365" r:id="rId1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160"/>
    <a:srgbClr val="00808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06" autoAdjust="0"/>
  </p:normalViewPr>
  <p:slideViewPr>
    <p:cSldViewPr>
      <p:cViewPr>
        <p:scale>
          <a:sx n="100" d="100"/>
          <a:sy n="100" d="100"/>
        </p:scale>
        <p:origin x="-5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CBS</c:v>
                </c:pt>
              </c:strCache>
            </c:strRef>
          </c:tx>
          <c:spPr>
            <a:ln w="6350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Sheet1!$A$2:$A$49</c:f>
              <c:numCache>
                <c:formatCode>General</c:formatCode>
                <c:ptCount val="4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  <c:pt idx="41">
                  <c:v>2053</c:v>
                </c:pt>
                <c:pt idx="42">
                  <c:v>2054</c:v>
                </c:pt>
                <c:pt idx="43">
                  <c:v>2055</c:v>
                </c:pt>
                <c:pt idx="44">
                  <c:v>2056</c:v>
                </c:pt>
                <c:pt idx="45">
                  <c:v>2057</c:v>
                </c:pt>
                <c:pt idx="46">
                  <c:v>2058</c:v>
                </c:pt>
                <c:pt idx="47">
                  <c:v>2059</c:v>
                </c:pt>
              </c:numCache>
            </c:numRef>
          </c:cat>
          <c:val>
            <c:numRef>
              <c:f>Sheet1!$B$2:$B$49</c:f>
              <c:numCache>
                <c:formatCode>0</c:formatCode>
                <c:ptCount val="48"/>
                <c:pt idx="0">
                  <c:v>561.61947025800464</c:v>
                </c:pt>
                <c:pt idx="1">
                  <c:v>585.18818065469145</c:v>
                </c:pt>
                <c:pt idx="2">
                  <c:v>609.74596664290948</c:v>
                </c:pt>
                <c:pt idx="3">
                  <c:v>635.33433539507041</c:v>
                </c:pt>
                <c:pt idx="4">
                  <c:v>661.9965359578847</c:v>
                </c:pt>
                <c:pt idx="5">
                  <c:v>689.77763235120005</c:v>
                </c:pt>
                <c:pt idx="6">
                  <c:v>718.7245797345048</c:v>
                </c:pt>
                <c:pt idx="7">
                  <c:v>748.88630376975254</c:v>
                </c:pt>
                <c:pt idx="8">
                  <c:v>780.31378331473059</c:v>
                </c:pt>
                <c:pt idx="9">
                  <c:v>813.06013658670634</c:v>
                </c:pt>
                <c:pt idx="10">
                  <c:v>847.18071094197353</c:v>
                </c:pt>
                <c:pt idx="11">
                  <c:v>882.7331764230546</c:v>
                </c:pt>
                <c:pt idx="12">
                  <c:v>919.77762323168372</c:v>
                </c:pt>
                <c:pt idx="13">
                  <c:v>958.37666329228296</c:v>
                </c:pt>
                <c:pt idx="14">
                  <c:v>998.59553607763166</c:v>
                </c:pt>
                <c:pt idx="15">
                  <c:v>1040.5022188755436</c:v>
                </c:pt>
                <c:pt idx="16">
                  <c:v>1084.1675416830419</c:v>
                </c:pt>
                <c:pt idx="17">
                  <c:v>1129.6653069219808</c:v>
                </c:pt>
                <c:pt idx="18">
                  <c:v>1177.0724141787828</c:v>
                </c:pt>
                <c:pt idx="19">
                  <c:v>1226.4689901788377</c:v>
                </c:pt>
                <c:pt idx="20">
                  <c:v>1277.9385242154044</c:v>
                </c:pt>
                <c:pt idx="21">
                  <c:v>1331.5680092618659</c:v>
                </c:pt>
                <c:pt idx="22">
                  <c:v>1387.4480890058419</c:v>
                </c:pt>
                <c:pt idx="23">
                  <c:v>1445.6732110536798</c:v>
                </c:pt>
                <c:pt idx="24">
                  <c:v>1506.3417865642884</c:v>
                </c:pt>
                <c:pt idx="25">
                  <c:v>1569.5563565820501</c:v>
                </c:pt>
                <c:pt idx="26">
                  <c:v>1635.4237653500711</c:v>
                </c:pt>
                <c:pt idx="27">
                  <c:v>1704.0553408965648</c:v>
                </c:pt>
                <c:pt idx="28">
                  <c:v>1775.5670831997161</c:v>
                </c:pt>
                <c:pt idx="29">
                  <c:v>1850.0798602489156</c:v>
                </c:pt>
                <c:pt idx="30">
                  <c:v>1927.7196123339343</c:v>
                </c:pt>
                <c:pt idx="31">
                  <c:v>2008.6175649071267</c:v>
                </c:pt>
                <c:pt idx="32">
                  <c:v>2092.9104503785934</c:v>
                </c:pt>
                <c:pt idx="33">
                  <c:v>2180.7407392190157</c:v>
                </c:pt>
                <c:pt idx="34">
                  <c:v>2272.2568807610642</c:v>
                </c:pt>
                <c:pt idx="35">
                  <c:v>2367.6135541060016</c:v>
                </c:pt>
                <c:pt idx="36">
                  <c:v>2466.9719295596906</c:v>
                </c:pt>
                <c:pt idx="37">
                  <c:v>2570.4999410402042</c:v>
                </c:pt>
                <c:pt idx="38">
                  <c:v>2678.3725699169186</c:v>
                </c:pt>
                <c:pt idx="39">
                  <c:v>2790.7721407612203</c:v>
                </c:pt>
                <c:pt idx="40">
                  <c:v>2907.8886295085363</c:v>
                </c:pt>
                <c:pt idx="41">
                  <c:v>3029.9199845525995</c:v>
                </c:pt>
                <c:pt idx="42">
                  <c:v>3157.0724613145694</c:v>
                </c:pt>
                <c:pt idx="43">
                  <c:v>3289.5609708527063</c:v>
                </c:pt>
                <c:pt idx="44">
                  <c:v>3427.609443101464</c:v>
                </c:pt>
                <c:pt idx="45">
                  <c:v>3571.4512053542912</c:v>
                </c:pt>
                <c:pt idx="46">
                  <c:v>3721.3293766296329</c:v>
                </c:pt>
                <c:pt idx="47">
                  <c:v>3877.4972785867676</c:v>
                </c:pt>
              </c:numCache>
            </c:numRef>
          </c:val>
        </c:ser>
        <c:marker val="1"/>
        <c:axId val="65184128"/>
        <c:axId val="79236480"/>
      </c:lineChart>
      <c:catAx>
        <c:axId val="65184128"/>
        <c:scaling>
          <c:orientation val="minMax"/>
        </c:scaling>
        <c:axPos val="b"/>
        <c:numFmt formatCode="General" sourceLinked="1"/>
        <c:tickLblPos val="nextTo"/>
        <c:crossAx val="79236480"/>
        <c:crosses val="autoZero"/>
        <c:auto val="1"/>
        <c:lblAlgn val="ctr"/>
        <c:lblOffset val="100"/>
      </c:catAx>
      <c:valAx>
        <c:axId val="79236480"/>
        <c:scaling>
          <c:orientation val="minMax"/>
          <c:max val="4000"/>
        </c:scaling>
        <c:axPos val="l"/>
        <c:majorGridlines/>
        <c:numFmt formatCode="0" sourceLinked="1"/>
        <c:tickLblPos val="nextTo"/>
        <c:crossAx val="65184128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>
          <a:latin typeface="Constantia" pitchFamily="18" charset="0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C507C2-C242-4D0D-9C8B-BEDC0BAA586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FF8DF2-D53F-433A-B187-827B957C224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859DA-A183-487C-9725-FBE288081F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in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0"/>
            <a:ext cx="2592388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23850" y="6092825"/>
            <a:ext cx="8496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1600" i="1">
                <a:solidFill>
                  <a:schemeClr val="bg1"/>
                </a:solidFill>
                <a:latin typeface="LucidaSansEF" pitchFamily="2" charset="0"/>
              </a:rPr>
              <a:t>vrije </a:t>
            </a:r>
            <a:r>
              <a:rPr lang="nl-NL" sz="1600">
                <a:solidFill>
                  <a:schemeClr val="bg1"/>
                </a:solidFill>
                <a:latin typeface="LucidaSansEF" pitchFamily="2" charset="0"/>
              </a:rPr>
              <a:t>Universiteit </a:t>
            </a:r>
            <a:r>
              <a:rPr lang="nl-NL" sz="1600" i="1">
                <a:solidFill>
                  <a:schemeClr val="bg1"/>
                </a:solidFill>
                <a:latin typeface="LucidaSansEF" pitchFamily="2" charset="0"/>
              </a:rPr>
              <a:t>amsterdam         </a:t>
            </a:r>
            <a:r>
              <a:rPr lang="nl-NL" sz="1600">
                <a:solidFill>
                  <a:schemeClr val="bg1"/>
                </a:solidFill>
                <a:latin typeface="LucidaSansEF" pitchFamily="2" charset="0"/>
              </a:rPr>
              <a:t>FSW/werkgroep Filantropische Studies</a:t>
            </a:r>
          </a:p>
          <a:p>
            <a:pPr algn="ctr">
              <a:defRPr/>
            </a:pPr>
            <a:r>
              <a:rPr lang="nl-NL" sz="1600">
                <a:solidFill>
                  <a:schemeClr val="bg1"/>
                </a:solidFill>
                <a:latin typeface="LucidaSansEF" pitchFamily="2" charset="0"/>
              </a:rPr>
              <a:t>De Boelelaan 1081, 1081 HV  Amsterdam        www.geveninnederland.nl</a:t>
            </a:r>
            <a:endParaRPr lang="nl-NL" sz="1600" i="1">
              <a:solidFill>
                <a:schemeClr val="bg1"/>
              </a:solidFill>
              <a:latin typeface="LucidaSansEF" pitchFamily="2" charset="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Giving The Netherlands and Giving by Service Clubs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716338"/>
            <a:ext cx="6911975" cy="1752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nl-NL"/>
              <a:t>Lecture for European Federation of Soroptimist Union Presidents</a:t>
            </a:r>
          </a:p>
          <a:p>
            <a:endParaRPr lang="nl-NL"/>
          </a:p>
          <a:p>
            <a:r>
              <a:rPr lang="nl-NL"/>
              <a:t>Amsterdam, Krasnapolsky, July 7, 2009</a:t>
            </a:r>
          </a:p>
          <a:p>
            <a:endParaRPr lang="nl-NL"/>
          </a:p>
          <a:p>
            <a:r>
              <a:rPr lang="nl-NL"/>
              <a:t>Prof.dr. Theo Schuyt, Barry Hoolwerf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CBAC0-C66C-49B6-A2EB-E5DE9126379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181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181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41B3D-48A1-4F6C-8BF1-10AB779EA8C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2250" cy="44926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4926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80A5C-7D2E-49F3-98B8-9BC949F8FDD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18488" cy="4492625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324EA-9535-4715-985C-729815FB049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550"/>
            <a:ext cx="9251950" cy="708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9388" y="1125538"/>
            <a:ext cx="6624637" cy="1470025"/>
          </a:xfrm>
          <a:ln w="28575">
            <a:solidFill>
              <a:srgbClr val="800080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nl-NL"/>
              <a:t>Barbara Gouwenberg</a:t>
            </a:r>
            <a:br>
              <a:rPr lang="nl-NL"/>
            </a:br>
            <a:r>
              <a:rPr lang="nl-NL"/>
              <a:t>Algmene trends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6953A-EBA2-4045-95A6-141A923BC7D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E8A8-412A-487D-A976-67ACCD5B4E1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ADCD-E5E1-43D7-B9D9-E0C9B24E22E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00E81-3FAA-4624-BAC6-40B1D348AE8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4E2F3-F774-4651-8673-6ED5546EAFB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17123-F1FF-4200-93CD-2C29372895F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6E1D6-E5A8-47D4-8431-7936023CB55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F0043-5EF7-4D23-A0B3-75DF66E93A0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B0436-7831-479F-BE40-E39583A7B54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7685F-3385-4AC0-BBF5-BFBE2E2D530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99D15-9FA3-4700-85D6-66DC15CB5C9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hthoek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hthoek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hthoek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hthoek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hte verbindingslijn 25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hthoek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al 27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al 28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5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16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DBB04FB-28EB-4858-8454-5D5A5E04AB2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62494-76D7-4C41-B14C-B7C7D3F0115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hthoe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hthoek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hthoek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hthoek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hthoek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hthoek 26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hthoek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hte verbindingslijn 28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al 2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al 3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1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298FB78-F0D1-4793-A37F-855398D0BD6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 verbindingslijn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F197B-1CAC-4368-8CBB-E424A009B84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hthoek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hthoek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hthoek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hthoek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hthoek 25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hthoek 26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Rechte verbindingslijn 27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hthoek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al 2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al 3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8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19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38FF255-0878-4E28-BAFB-26E241EF22B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0E2D-2E1A-4349-B448-0862F186B24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9445A-1262-4691-ABA3-62C24F0759F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hthoek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hthoek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hthoek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hthoek 2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9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888F05-0FB8-4B20-8878-527B6936E65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hthoe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hthoek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hthoe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hthoek 25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hthoek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hte verbindingslijn 27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al 28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al 29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hthoek 3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6" name="Tijdelijke aanduiding voor dianumm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D239D38-C44D-4017-A890-8AAC982D91B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7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18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 verbindingslijn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hthoe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hthoek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hthoe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hthoek 25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hthoek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hthoek 2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al 28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al 29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hthoek 3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ijdelijke aanduiding voor dianumm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A3BA8-4EF6-433B-9347-7A239F0CF53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7" name="Tijdelijke aanduiding voor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18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1187E-2666-429D-936E-5ACA75C5177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hthoek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hthoek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hthoek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hthoek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hthoek 25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hte verbindingslijn 26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al 27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al 28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9911E-AC96-4A16-BE8A-96375FCB75B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F5798-A1A0-4C2A-AB8A-1A1DAEDFB03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5C650-21F3-4561-906C-36A67CC00DA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7BE5D-7B29-40A2-86F8-4BED1B6E9C7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C403D-75B3-4BBE-ADD2-7D070D32083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75F1C-46C9-4FB3-A68A-F75B6C6D9EF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24E11-9BDF-4CA8-8F28-91051CD3671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Ginlogo"/>
          <p:cNvPicPr>
            <a:picLocks noChangeAspect="1" noChangeArrowheads="1"/>
          </p:cNvPicPr>
          <p:nvPr/>
        </p:nvPicPr>
        <p:blipFill>
          <a:blip r:embed="rId1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04813"/>
            <a:ext cx="9144000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	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GIVING USA (55 years)</a:t>
            </a:r>
          </a:p>
          <a:p>
            <a:pPr lvl="0"/>
            <a:r>
              <a:rPr lang="nl-NL" smtClean="0"/>
              <a:t>GIVING THE NETHERLANDS (15 years)</a:t>
            </a:r>
          </a:p>
          <a:p>
            <a:pPr lvl="0"/>
            <a:endParaRPr lang="nl-NL" smtClean="0"/>
          </a:p>
          <a:p>
            <a:pPr lvl="0"/>
            <a:r>
              <a:rPr lang="nl-NL" smtClean="0"/>
              <a:t>Macro-economic estimations</a:t>
            </a:r>
          </a:p>
          <a:p>
            <a:pPr lvl="0"/>
            <a:r>
              <a:rPr lang="nl-NL" smtClean="0"/>
              <a:t>Data of the philanthropic contributions (volunteering time and money)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E7946BD-4505-4F10-B6C7-8FAE9ACCEE5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  <p:sldLayoutId id="2147484300" r:id="rId12"/>
    <p:sldLayoutId id="214748430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LucidaSansEF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LucidaSansEF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LucidaSansEF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LucidaSansEF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LucidaSansEF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LucidaSansEF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LucidaSansEF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LucidaSansEF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65100"/>
            <a:ext cx="9144000" cy="68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85A01EC-D797-47D2-BAAF-E2E16B4F3A8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LucidaSansEF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LucidaSansEF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LucidaSansEF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LucidaSansEF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LucidaSansEF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LucidaSansEF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LucidaSansEF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80"/>
          </a:solidFill>
          <a:latin typeface="LucidaSansEF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8000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80008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80008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0008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0008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008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008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008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008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DA0FCCD-1B21-43DF-BE02-6FC8FB332AC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110" name="Tijdelijke aanduiding voor titel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4111" name="Tijdelijke aanduiding voor teks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F571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74B78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foristudy.eu/" TargetMode="Externa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rnop.eu/" TargetMode="Externa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062664" cy="1800944"/>
          </a:xfrm>
        </p:spPr>
        <p:txBody>
          <a:bodyPr/>
          <a:lstStyle/>
          <a:p>
            <a:r>
              <a:rPr lang="nl-NL" sz="2400" b="1" dirty="0" smtClean="0"/>
              <a:t>3 Ans de la </a:t>
            </a:r>
            <a:r>
              <a:rPr lang="nl-NL" sz="2400" b="1" dirty="0" err="1" smtClean="0"/>
              <a:t>Chaire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Philanthropie</a:t>
            </a:r>
            <a:r>
              <a:rPr lang="nl-NL" sz="2400" b="1" dirty="0" smtClean="0"/>
              <a:t> de </a:t>
            </a:r>
            <a:r>
              <a:rPr lang="nl-NL" sz="2400" b="1" dirty="0" err="1" smtClean="0"/>
              <a:t>l’ESSEC</a:t>
            </a:r>
            <a:r>
              <a:rPr lang="nl-NL" sz="2400" b="1" dirty="0" smtClean="0"/>
              <a:t>         </a:t>
            </a:r>
            <a:endParaRPr lang="en-US" sz="2400" b="1" dirty="0" smtClean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 </a:t>
            </a:r>
          </a:p>
          <a:p>
            <a:pPr eaLnBrk="1" hangingPunct="1">
              <a:defRPr/>
            </a:pPr>
            <a:r>
              <a:rPr lang="nl-NL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Un</a:t>
            </a:r>
            <a:r>
              <a:rPr lang="nl-NL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nl-NL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résumé</a:t>
            </a:r>
            <a:r>
              <a:rPr lang="nl-NL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   </a:t>
            </a:r>
            <a:endParaRPr lang="nl-NL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nl-NL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pPr eaLnBrk="1" hangingPunct="1">
              <a:defRPr/>
            </a:pPr>
            <a:r>
              <a:rPr lang="nl-NL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Paris, </a:t>
            </a:r>
            <a:r>
              <a:rPr lang="nl-NL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Le</a:t>
            </a:r>
            <a:r>
              <a:rPr lang="nl-NL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Petit </a:t>
            </a:r>
            <a:r>
              <a:rPr lang="nl-NL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Palais</a:t>
            </a:r>
            <a:r>
              <a:rPr lang="nl-NL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2 </a:t>
            </a:r>
            <a:r>
              <a:rPr lang="nl-NL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Avril</a:t>
            </a:r>
            <a:r>
              <a:rPr lang="nl-NL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014 </a:t>
            </a:r>
            <a:endParaRPr lang="nl-NL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nl-NL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pPr eaLnBrk="1" hangingPunct="1">
              <a:defRPr/>
            </a:pPr>
            <a:r>
              <a:rPr lang="nl-NL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Prof.dr</a:t>
            </a:r>
            <a:r>
              <a:rPr lang="nl-NL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. Theo Schuyt  </a:t>
            </a:r>
          </a:p>
        </p:txBody>
      </p:sp>
      <p:pic>
        <p:nvPicPr>
          <p:cNvPr id="20484" name="Afbeelding 4" descr="LOGOMET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1584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B04FB-28EB-4858-8454-5D5A5E04AB2A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ESSEC in Paris!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The </a:t>
            </a:r>
            <a:r>
              <a:rPr lang="nl-NL" dirty="0" err="1" smtClean="0"/>
              <a:t>roots</a:t>
            </a:r>
            <a:r>
              <a:rPr lang="nl-NL" dirty="0" smtClean="0"/>
              <a:t> of </a:t>
            </a:r>
            <a:r>
              <a:rPr lang="nl-NL" dirty="0" smtClean="0"/>
              <a:t>western </a:t>
            </a:r>
            <a:r>
              <a:rPr lang="nl-NL" dirty="0" err="1" smtClean="0"/>
              <a:t>democracies</a:t>
            </a:r>
            <a:r>
              <a:rPr lang="nl-NL" dirty="0" smtClean="0"/>
              <a:t> are </a:t>
            </a:r>
            <a:r>
              <a:rPr lang="nl-NL" dirty="0" err="1" smtClean="0"/>
              <a:t>French</a:t>
            </a:r>
            <a:r>
              <a:rPr lang="nl-NL" dirty="0" smtClean="0"/>
              <a:t>: </a:t>
            </a:r>
          </a:p>
          <a:p>
            <a:endParaRPr lang="nl-NL" dirty="0" smtClean="0"/>
          </a:p>
          <a:p>
            <a:r>
              <a:rPr lang="nl-NL" dirty="0" err="1" smtClean="0"/>
              <a:t>Liberté</a:t>
            </a:r>
            <a:r>
              <a:rPr lang="nl-NL" dirty="0" smtClean="0"/>
              <a:t>: the </a:t>
            </a:r>
            <a:r>
              <a:rPr lang="nl-NL" dirty="0" err="1" smtClean="0"/>
              <a:t>market</a:t>
            </a:r>
            <a:r>
              <a:rPr lang="nl-NL" dirty="0" smtClean="0"/>
              <a:t>  </a:t>
            </a:r>
          </a:p>
          <a:p>
            <a:endParaRPr lang="nl-NL" dirty="0" smtClean="0"/>
          </a:p>
          <a:p>
            <a:r>
              <a:rPr lang="nl-NL" dirty="0" err="1" smtClean="0"/>
              <a:t>Egalité</a:t>
            </a:r>
            <a:r>
              <a:rPr lang="nl-NL" dirty="0" smtClean="0"/>
              <a:t>: the </a:t>
            </a:r>
            <a:r>
              <a:rPr lang="nl-NL" dirty="0" err="1" smtClean="0"/>
              <a:t>government</a:t>
            </a:r>
            <a:r>
              <a:rPr lang="nl-NL" dirty="0" smtClean="0"/>
              <a:t>  </a:t>
            </a:r>
          </a:p>
          <a:p>
            <a:endParaRPr lang="nl-NL" dirty="0" smtClean="0"/>
          </a:p>
          <a:p>
            <a:r>
              <a:rPr lang="nl-NL" dirty="0" err="1" smtClean="0"/>
              <a:t>Fraternité</a:t>
            </a:r>
            <a:r>
              <a:rPr lang="nl-NL" dirty="0" smtClean="0"/>
              <a:t>: </a:t>
            </a:r>
            <a:r>
              <a:rPr lang="nl-NL" dirty="0" smtClean="0"/>
              <a:t>the </a:t>
            </a:r>
            <a:r>
              <a:rPr lang="nl-NL" dirty="0" err="1" smtClean="0"/>
              <a:t>philanthropy</a:t>
            </a:r>
            <a:r>
              <a:rPr lang="nl-NL" dirty="0" smtClean="0"/>
              <a:t> sector  </a:t>
            </a:r>
            <a:endParaRPr lang="nl-NL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62494-76D7-4C41-B14C-B7C7D3F01151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sz="2800" dirty="0" smtClean="0"/>
              <a:t>Merci </a:t>
            </a:r>
            <a:r>
              <a:rPr lang="nl-NL" sz="2800" dirty="0" err="1" smtClean="0"/>
              <a:t>pour</a:t>
            </a:r>
            <a:r>
              <a:rPr lang="nl-NL" sz="2800" dirty="0" smtClean="0"/>
              <a:t> </a:t>
            </a:r>
            <a:r>
              <a:rPr lang="nl-NL" sz="2800" dirty="0" err="1" smtClean="0"/>
              <a:t>votre</a:t>
            </a:r>
            <a:r>
              <a:rPr lang="nl-NL" sz="2800" dirty="0" smtClean="0"/>
              <a:t> </a:t>
            </a:r>
            <a:r>
              <a:rPr lang="nl-NL" sz="2800" dirty="0" err="1" smtClean="0"/>
              <a:t>attention</a:t>
            </a:r>
            <a:endParaRPr lang="nl-NL" sz="28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62494-76D7-4C41-B14C-B7C7D3F01151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Philanthropie</a:t>
            </a:r>
            <a:r>
              <a:rPr lang="nl-NL" dirty="0" smtClean="0"/>
              <a:t> -  </a:t>
            </a:r>
            <a:r>
              <a:rPr lang="nl-NL" dirty="0" err="1" smtClean="0"/>
              <a:t>Philanthropy</a:t>
            </a:r>
            <a:r>
              <a:rPr lang="nl-NL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err="1" smtClean="0"/>
              <a:t>History</a:t>
            </a:r>
            <a:r>
              <a:rPr lang="nl-NL" dirty="0" smtClean="0"/>
              <a:t>: </a:t>
            </a:r>
            <a:r>
              <a:rPr lang="nl-NL" dirty="0" err="1" smtClean="0"/>
              <a:t>Philanthropy</a:t>
            </a:r>
            <a:r>
              <a:rPr lang="nl-NL" dirty="0" smtClean="0"/>
              <a:t> = Charité  </a:t>
            </a:r>
          </a:p>
          <a:p>
            <a:endParaRPr lang="nl-NL" dirty="0" smtClean="0"/>
          </a:p>
          <a:p>
            <a:r>
              <a:rPr lang="nl-NL" dirty="0" err="1" smtClean="0"/>
              <a:t>Today</a:t>
            </a:r>
            <a:r>
              <a:rPr lang="nl-NL" dirty="0" smtClean="0"/>
              <a:t>: </a:t>
            </a:r>
            <a:r>
              <a:rPr lang="nl-NL" dirty="0" err="1" smtClean="0"/>
              <a:t>Philanthropy</a:t>
            </a:r>
            <a:r>
              <a:rPr lang="nl-NL" dirty="0" smtClean="0"/>
              <a:t>: private </a:t>
            </a:r>
            <a:r>
              <a:rPr lang="nl-NL" dirty="0" err="1" smtClean="0"/>
              <a:t>action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the public </a:t>
            </a:r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smtClean="0"/>
              <a:t>(</a:t>
            </a:r>
            <a:r>
              <a:rPr lang="nl-NL" dirty="0" err="1" smtClean="0"/>
              <a:t>benefitting</a:t>
            </a:r>
            <a:r>
              <a:rPr lang="nl-NL" dirty="0" smtClean="0"/>
              <a:t> </a:t>
            </a:r>
            <a:r>
              <a:rPr lang="nl-NL" dirty="0" err="1" smtClean="0"/>
              <a:t>medical</a:t>
            </a:r>
            <a:r>
              <a:rPr lang="nl-NL" dirty="0" smtClean="0"/>
              <a:t> research, </a:t>
            </a:r>
            <a:r>
              <a:rPr lang="nl-NL" dirty="0" err="1" smtClean="0"/>
              <a:t>knowledge</a:t>
            </a:r>
            <a:r>
              <a:rPr lang="nl-NL" dirty="0" smtClean="0"/>
              <a:t> </a:t>
            </a:r>
            <a:r>
              <a:rPr lang="nl-NL" dirty="0" err="1" smtClean="0"/>
              <a:t>economy</a:t>
            </a:r>
            <a:r>
              <a:rPr lang="nl-NL" dirty="0" smtClean="0"/>
              <a:t>, nature </a:t>
            </a:r>
            <a:r>
              <a:rPr lang="nl-NL" dirty="0" err="1" smtClean="0"/>
              <a:t>preservation</a:t>
            </a:r>
            <a:r>
              <a:rPr lang="nl-NL" dirty="0" smtClean="0"/>
              <a:t>; </a:t>
            </a:r>
            <a:r>
              <a:rPr lang="nl-NL" dirty="0" err="1" smtClean="0"/>
              <a:t>cultural</a:t>
            </a:r>
            <a:r>
              <a:rPr lang="nl-NL" dirty="0" smtClean="0"/>
              <a:t> </a:t>
            </a:r>
            <a:r>
              <a:rPr lang="nl-NL" dirty="0" err="1" smtClean="0"/>
              <a:t>heritage</a:t>
            </a:r>
            <a:r>
              <a:rPr lang="nl-NL" dirty="0" smtClean="0"/>
              <a:t>) </a:t>
            </a:r>
            <a:r>
              <a:rPr lang="nl-NL" dirty="0" err="1" smtClean="0"/>
              <a:t>taking</a:t>
            </a:r>
            <a:r>
              <a:rPr lang="nl-NL" dirty="0" smtClean="0"/>
              <a:t> care </a:t>
            </a:r>
            <a:r>
              <a:rPr lang="nl-NL" dirty="0" smtClean="0"/>
              <a:t>of </a:t>
            </a:r>
            <a:r>
              <a:rPr lang="nl-NL" dirty="0" err="1" smtClean="0"/>
              <a:t>next</a:t>
            </a:r>
            <a:r>
              <a:rPr lang="nl-NL" dirty="0" smtClean="0"/>
              <a:t> </a:t>
            </a:r>
            <a:r>
              <a:rPr lang="nl-NL" dirty="0" err="1" smtClean="0"/>
              <a:t>generations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Philanthropy</a:t>
            </a:r>
            <a:r>
              <a:rPr lang="nl-NL" dirty="0" smtClean="0"/>
              <a:t> is </a:t>
            </a:r>
            <a:r>
              <a:rPr lang="nl-NL" dirty="0" err="1" smtClean="0"/>
              <a:t>about</a:t>
            </a:r>
            <a:r>
              <a:rPr lang="nl-NL" dirty="0" smtClean="0"/>
              <a:t> the </a:t>
            </a:r>
            <a:r>
              <a:rPr lang="nl-NL" dirty="0" err="1" smtClean="0"/>
              <a:t>highest</a:t>
            </a:r>
            <a:r>
              <a:rPr lang="nl-NL" dirty="0" smtClean="0"/>
              <a:t> </a:t>
            </a:r>
            <a:r>
              <a:rPr lang="nl-NL" dirty="0" err="1" smtClean="0"/>
              <a:t>human</a:t>
            </a:r>
            <a:r>
              <a:rPr lang="nl-NL" dirty="0" smtClean="0"/>
              <a:t> </a:t>
            </a:r>
            <a:r>
              <a:rPr lang="nl-NL" dirty="0" err="1" smtClean="0"/>
              <a:t>value</a:t>
            </a:r>
            <a:r>
              <a:rPr lang="nl-NL" dirty="0" smtClean="0"/>
              <a:t> and </a:t>
            </a:r>
            <a:r>
              <a:rPr lang="nl-NL" dirty="0" smtClean="0"/>
              <a:t>prestige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62494-76D7-4C41-B14C-B7C7D3F01151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“Golden </a:t>
            </a:r>
            <a:r>
              <a:rPr lang="nl-NL" dirty="0" err="1" smtClean="0"/>
              <a:t>Age</a:t>
            </a:r>
            <a:r>
              <a:rPr lang="nl-NL" dirty="0" smtClean="0"/>
              <a:t>” of </a:t>
            </a:r>
            <a:r>
              <a:rPr lang="nl-NL" dirty="0" err="1" smtClean="0"/>
              <a:t>Philanthropy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err="1" smtClean="0"/>
              <a:t>Economic</a:t>
            </a:r>
            <a:r>
              <a:rPr lang="nl-NL" dirty="0" smtClean="0"/>
              <a:t> </a:t>
            </a:r>
            <a:r>
              <a:rPr lang="nl-NL" dirty="0" err="1" smtClean="0"/>
              <a:t>devolopments</a:t>
            </a:r>
            <a:r>
              <a:rPr lang="nl-NL" dirty="0" smtClean="0"/>
              <a:t>: Private </a:t>
            </a:r>
            <a:r>
              <a:rPr lang="nl-NL" dirty="0" err="1" smtClean="0"/>
              <a:t>wealth</a:t>
            </a:r>
            <a:r>
              <a:rPr lang="nl-NL" dirty="0" smtClean="0"/>
              <a:t> </a:t>
            </a:r>
            <a:r>
              <a:rPr lang="nl-NL" dirty="0" err="1" smtClean="0"/>
              <a:t>outside</a:t>
            </a:r>
            <a:r>
              <a:rPr lang="nl-NL" dirty="0" smtClean="0"/>
              <a:t> </a:t>
            </a:r>
            <a:r>
              <a:rPr lang="nl-NL" dirty="0" err="1" smtClean="0"/>
              <a:t>governments</a:t>
            </a:r>
            <a:r>
              <a:rPr lang="nl-NL" dirty="0" smtClean="0"/>
              <a:t> in </a:t>
            </a:r>
            <a:r>
              <a:rPr lang="nl-NL" dirty="0" smtClean="0"/>
              <a:t>(western) European </a:t>
            </a:r>
            <a:r>
              <a:rPr lang="nl-NL" dirty="0" err="1" smtClean="0"/>
              <a:t>countries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r>
              <a:rPr lang="nl-NL" dirty="0" err="1" smtClean="0"/>
              <a:t>Demographic</a:t>
            </a:r>
            <a:r>
              <a:rPr lang="nl-NL" dirty="0" smtClean="0"/>
              <a:t> </a:t>
            </a:r>
            <a:r>
              <a:rPr lang="nl-NL" dirty="0" err="1" smtClean="0"/>
              <a:t>changes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r>
              <a:rPr lang="nl-NL" dirty="0" err="1" smtClean="0"/>
              <a:t>Cultural</a:t>
            </a:r>
            <a:r>
              <a:rPr lang="nl-NL" dirty="0" smtClean="0"/>
              <a:t> </a:t>
            </a:r>
            <a:r>
              <a:rPr lang="nl-NL" dirty="0" err="1" smtClean="0"/>
              <a:t>changes</a:t>
            </a:r>
            <a:r>
              <a:rPr lang="nl-NL" dirty="0" smtClean="0"/>
              <a:t>: Do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Yourself</a:t>
            </a:r>
            <a:r>
              <a:rPr lang="nl-NL" dirty="0" smtClean="0"/>
              <a:t> ; </a:t>
            </a:r>
            <a:r>
              <a:rPr lang="nl-NL" dirty="0" err="1" smtClean="0"/>
              <a:t>growth</a:t>
            </a:r>
            <a:r>
              <a:rPr lang="nl-NL" dirty="0" smtClean="0"/>
              <a:t> of </a:t>
            </a:r>
            <a:r>
              <a:rPr lang="nl-NL" dirty="0" err="1" smtClean="0"/>
              <a:t>Citizen</a:t>
            </a:r>
            <a:r>
              <a:rPr lang="nl-NL" dirty="0" smtClean="0"/>
              <a:t> </a:t>
            </a:r>
            <a:r>
              <a:rPr lang="nl-NL" dirty="0" err="1" smtClean="0"/>
              <a:t>Initiatives</a:t>
            </a:r>
            <a:r>
              <a:rPr lang="nl-NL" dirty="0" smtClean="0"/>
              <a:t> / </a:t>
            </a:r>
            <a:r>
              <a:rPr lang="nl-NL" dirty="0" err="1" smtClean="0"/>
              <a:t>fast</a:t>
            </a:r>
            <a:r>
              <a:rPr lang="nl-NL" dirty="0" smtClean="0"/>
              <a:t> </a:t>
            </a:r>
            <a:r>
              <a:rPr lang="nl-NL" dirty="0" err="1" smtClean="0"/>
              <a:t>growth</a:t>
            </a:r>
            <a:r>
              <a:rPr lang="nl-NL" dirty="0" smtClean="0"/>
              <a:t> private </a:t>
            </a:r>
            <a:r>
              <a:rPr lang="nl-NL" dirty="0" smtClean="0"/>
              <a:t>foundations in the EU   </a:t>
            </a:r>
          </a:p>
          <a:p>
            <a:endParaRPr lang="nl-NL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Citizen Initiatives 30 01 2014   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62494-76D7-4C41-B14C-B7C7D3F01151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The “Golden </a:t>
            </a:r>
            <a:r>
              <a:rPr lang="nl-NL" sz="3600" dirty="0" err="1" smtClean="0"/>
              <a:t>Age</a:t>
            </a:r>
            <a:r>
              <a:rPr lang="nl-NL" sz="3600" dirty="0" smtClean="0"/>
              <a:t>” of </a:t>
            </a:r>
            <a:r>
              <a:rPr lang="nl-NL" sz="3600" dirty="0" err="1" smtClean="0"/>
              <a:t>Philantropy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27576" y="393305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Constantia" pitchFamily="18" charset="0"/>
              </a:rPr>
              <a:t>€ </a:t>
            </a:r>
            <a:r>
              <a:rPr lang="nl-NL" dirty="0" err="1" smtClean="0">
                <a:latin typeface="Constantia" pitchFamily="18" charset="0"/>
              </a:rPr>
              <a:t>millions</a:t>
            </a:r>
            <a:endParaRPr lang="nl-NL" dirty="0" smtClean="0">
              <a:latin typeface="Constantia" pitchFamily="18" charset="0"/>
            </a:endParaRPr>
          </a:p>
          <a:p>
            <a:r>
              <a:rPr lang="nl-NL" dirty="0" err="1" smtClean="0">
                <a:latin typeface="Constantia" pitchFamily="18" charset="0"/>
              </a:rPr>
              <a:t>Extrapolation</a:t>
            </a:r>
            <a:r>
              <a:rPr lang="nl-NL" dirty="0" smtClean="0">
                <a:latin typeface="Constantia" pitchFamily="18" charset="0"/>
              </a:rPr>
              <a:t> </a:t>
            </a:r>
            <a:r>
              <a:rPr lang="nl-NL" dirty="0" err="1" smtClean="0">
                <a:latin typeface="Constantia" pitchFamily="18" charset="0"/>
              </a:rPr>
              <a:t>based</a:t>
            </a:r>
            <a:r>
              <a:rPr lang="nl-NL" dirty="0" smtClean="0">
                <a:latin typeface="Constantia" pitchFamily="18" charset="0"/>
              </a:rPr>
              <a:t> </a:t>
            </a:r>
            <a:r>
              <a:rPr lang="nl-NL" dirty="0" err="1" smtClean="0">
                <a:latin typeface="Constantia" pitchFamily="18" charset="0"/>
              </a:rPr>
              <a:t>on</a:t>
            </a:r>
            <a:r>
              <a:rPr lang="nl-NL" dirty="0" smtClean="0">
                <a:latin typeface="Constantia" pitchFamily="18" charset="0"/>
              </a:rPr>
              <a:t> data </a:t>
            </a:r>
            <a:r>
              <a:rPr lang="nl-NL" dirty="0" err="1" smtClean="0">
                <a:latin typeface="Constantia" pitchFamily="18" charset="0"/>
              </a:rPr>
              <a:t>from</a:t>
            </a:r>
            <a:r>
              <a:rPr lang="nl-NL" dirty="0" smtClean="0">
                <a:latin typeface="Constantia" pitchFamily="18" charset="0"/>
              </a:rPr>
              <a:t> </a:t>
            </a:r>
            <a:r>
              <a:rPr lang="nl-NL" dirty="0" err="1" smtClean="0">
                <a:latin typeface="Constantia" pitchFamily="18" charset="0"/>
              </a:rPr>
              <a:t>Statistics</a:t>
            </a:r>
            <a:r>
              <a:rPr lang="nl-NL" dirty="0" smtClean="0">
                <a:latin typeface="Constantia" pitchFamily="18" charset="0"/>
              </a:rPr>
              <a:t> </a:t>
            </a:r>
            <a:r>
              <a:rPr lang="nl-NL" dirty="0" err="1" smtClean="0">
                <a:latin typeface="Constantia" pitchFamily="18" charset="0"/>
              </a:rPr>
              <a:t>Netherlands</a:t>
            </a:r>
            <a:r>
              <a:rPr lang="nl-NL" dirty="0" smtClean="0">
                <a:latin typeface="Constantia" pitchFamily="18" charset="0"/>
              </a:rPr>
              <a:t> (CBS)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1484784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latin typeface="Constantia" pitchFamily="18" charset="0"/>
              </a:rPr>
              <a:t>By</a:t>
            </a:r>
            <a:r>
              <a:rPr lang="nl-NL" dirty="0" smtClean="0">
                <a:latin typeface="Constantia" pitchFamily="18" charset="0"/>
              </a:rPr>
              <a:t> 2059 €86 </a:t>
            </a:r>
            <a:r>
              <a:rPr lang="nl-NL" dirty="0" err="1" smtClean="0">
                <a:latin typeface="Constantia" pitchFamily="18" charset="0"/>
              </a:rPr>
              <a:t>billion</a:t>
            </a:r>
            <a:r>
              <a:rPr lang="nl-NL" dirty="0" smtClean="0">
                <a:latin typeface="Constantia" pitchFamily="18" charset="0"/>
              </a:rPr>
              <a:t> </a:t>
            </a:r>
            <a:r>
              <a:rPr lang="nl-NL" dirty="0" err="1" smtClean="0">
                <a:latin typeface="Constantia" pitchFamily="18" charset="0"/>
              </a:rPr>
              <a:t>will</a:t>
            </a:r>
            <a:r>
              <a:rPr lang="nl-NL" dirty="0" smtClean="0">
                <a:latin typeface="Constantia" pitchFamily="18" charset="0"/>
              </a:rPr>
              <a:t> </a:t>
            </a:r>
            <a:r>
              <a:rPr lang="nl-NL" dirty="0" err="1" smtClean="0">
                <a:latin typeface="Constantia" pitchFamily="18" charset="0"/>
              </a:rPr>
              <a:t>be</a:t>
            </a:r>
            <a:r>
              <a:rPr lang="nl-NL" dirty="0" smtClean="0">
                <a:latin typeface="Constantia" pitchFamily="18" charset="0"/>
              </a:rPr>
              <a:t> </a:t>
            </a:r>
            <a:r>
              <a:rPr lang="nl-NL" dirty="0" err="1" smtClean="0">
                <a:latin typeface="Constantia" pitchFamily="18" charset="0"/>
              </a:rPr>
              <a:t>transferred</a:t>
            </a:r>
            <a:r>
              <a:rPr lang="nl-NL" dirty="0" smtClean="0">
                <a:latin typeface="Constantia" pitchFamily="18" charset="0"/>
              </a:rPr>
              <a:t> to </a:t>
            </a:r>
            <a:r>
              <a:rPr lang="nl-NL" dirty="0" err="1" smtClean="0">
                <a:latin typeface="Constantia" pitchFamily="18" charset="0"/>
              </a:rPr>
              <a:t>charitable</a:t>
            </a:r>
            <a:r>
              <a:rPr lang="nl-NL" dirty="0" smtClean="0">
                <a:latin typeface="Constantia" pitchFamily="18" charset="0"/>
              </a:rPr>
              <a:t> </a:t>
            </a:r>
            <a:r>
              <a:rPr lang="nl-NL" dirty="0" err="1" smtClean="0">
                <a:latin typeface="Constantia" pitchFamily="18" charset="0"/>
              </a:rPr>
              <a:t>causes</a:t>
            </a:r>
            <a:r>
              <a:rPr lang="nl-NL" dirty="0" smtClean="0">
                <a:latin typeface="Constantia" pitchFamily="18" charset="0"/>
              </a:rPr>
              <a:t> </a:t>
            </a:r>
            <a:r>
              <a:rPr lang="nl-NL" dirty="0" err="1" smtClean="0">
                <a:latin typeface="Constantia" pitchFamily="18" charset="0"/>
              </a:rPr>
              <a:t>through</a:t>
            </a:r>
            <a:r>
              <a:rPr lang="nl-NL" dirty="0" smtClean="0">
                <a:latin typeface="Constantia" pitchFamily="18" charset="0"/>
              </a:rPr>
              <a:t> </a:t>
            </a:r>
            <a:r>
              <a:rPr lang="nl-NL" dirty="0" err="1" smtClean="0">
                <a:latin typeface="Constantia" pitchFamily="18" charset="0"/>
              </a:rPr>
              <a:t>bequests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Philanthropy</a:t>
            </a:r>
            <a:r>
              <a:rPr lang="nl-NL" dirty="0" smtClean="0"/>
              <a:t> is a hot EC issue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European </a:t>
            </a:r>
            <a:r>
              <a:rPr lang="nl-NL" dirty="0" err="1" smtClean="0"/>
              <a:t>Commission</a:t>
            </a:r>
            <a:r>
              <a:rPr lang="nl-NL" dirty="0" smtClean="0"/>
              <a:t>: </a:t>
            </a:r>
            <a:r>
              <a:rPr lang="nl-NL" dirty="0" smtClean="0"/>
              <a:t>EC </a:t>
            </a:r>
            <a:r>
              <a:rPr lang="nl-NL" dirty="0" err="1" smtClean="0"/>
              <a:t>Commissioner</a:t>
            </a:r>
            <a:r>
              <a:rPr lang="nl-NL" dirty="0" smtClean="0"/>
              <a:t>  </a:t>
            </a:r>
            <a:r>
              <a:rPr lang="nl-NL" dirty="0" err="1" smtClean="0"/>
              <a:t>Geoghegan</a:t>
            </a:r>
            <a:r>
              <a:rPr lang="nl-NL" dirty="0" smtClean="0"/>
              <a:t>: Research </a:t>
            </a:r>
            <a:r>
              <a:rPr lang="nl-NL" dirty="0" err="1" smtClean="0"/>
              <a:t>on</a:t>
            </a:r>
            <a:r>
              <a:rPr lang="nl-NL" dirty="0" smtClean="0"/>
              <a:t> </a:t>
            </a:r>
            <a:r>
              <a:rPr lang="nl-NL" dirty="0" err="1" smtClean="0"/>
              <a:t>philanthropic</a:t>
            </a:r>
            <a:r>
              <a:rPr lang="nl-NL" dirty="0" smtClean="0"/>
              <a:t> fundraising </a:t>
            </a:r>
            <a:r>
              <a:rPr lang="nl-NL" dirty="0" err="1" smtClean="0"/>
              <a:t>by</a:t>
            </a:r>
            <a:r>
              <a:rPr lang="nl-NL" dirty="0" smtClean="0"/>
              <a:t> EU </a:t>
            </a:r>
            <a:r>
              <a:rPr lang="nl-NL" dirty="0" err="1" smtClean="0"/>
              <a:t>universities</a:t>
            </a:r>
            <a:r>
              <a:rPr lang="nl-NL" dirty="0" smtClean="0"/>
              <a:t>: </a:t>
            </a:r>
            <a:r>
              <a:rPr lang="nl-NL" dirty="0" err="1" smtClean="0"/>
              <a:t>see</a:t>
            </a:r>
            <a:r>
              <a:rPr lang="nl-NL" dirty="0" smtClean="0"/>
              <a:t> report: GIVING IN EVIDENCE</a:t>
            </a:r>
          </a:p>
          <a:p>
            <a:r>
              <a:rPr lang="nl-NL" dirty="0" smtClean="0"/>
              <a:t>EC Research </a:t>
            </a:r>
            <a:r>
              <a:rPr lang="nl-NL" dirty="0" err="1" smtClean="0"/>
              <a:t>on</a:t>
            </a:r>
            <a:r>
              <a:rPr lang="nl-NL" dirty="0" smtClean="0"/>
              <a:t> EU foundations: </a:t>
            </a:r>
            <a:r>
              <a:rPr lang="nl-NL" dirty="0" err="1" smtClean="0"/>
              <a:t>Eufori</a:t>
            </a:r>
            <a:r>
              <a:rPr lang="nl-NL" dirty="0" smtClean="0"/>
              <a:t> </a:t>
            </a:r>
            <a:r>
              <a:rPr lang="nl-NL" dirty="0" err="1" smtClean="0"/>
              <a:t>study</a:t>
            </a:r>
            <a:r>
              <a:rPr lang="nl-NL" dirty="0" smtClean="0"/>
              <a:t>; (</a:t>
            </a:r>
            <a:r>
              <a:rPr lang="nl-NL" dirty="0" err="1" smtClean="0">
                <a:hlinkClick r:id="rId2"/>
              </a:rPr>
              <a:t>www.euforistudy.eu</a:t>
            </a:r>
            <a:r>
              <a:rPr lang="nl-NL" dirty="0" smtClean="0"/>
              <a:t>) </a:t>
            </a:r>
          </a:p>
          <a:p>
            <a:r>
              <a:rPr lang="nl-NL" dirty="0" smtClean="0"/>
              <a:t>Heidelberg FP7 research </a:t>
            </a:r>
            <a:r>
              <a:rPr lang="nl-NL" dirty="0" err="1" smtClean="0"/>
              <a:t>on</a:t>
            </a:r>
            <a:r>
              <a:rPr lang="nl-NL" dirty="0" smtClean="0"/>
              <a:t> </a:t>
            </a:r>
            <a:r>
              <a:rPr lang="nl-NL" dirty="0" err="1" smtClean="0"/>
              <a:t>philanthropy</a:t>
            </a:r>
            <a:r>
              <a:rPr lang="nl-NL" dirty="0" smtClean="0"/>
              <a:t> / </a:t>
            </a:r>
            <a:r>
              <a:rPr lang="nl-NL" dirty="0" err="1" smtClean="0"/>
              <a:t>civil</a:t>
            </a:r>
            <a:r>
              <a:rPr lang="nl-NL" dirty="0" smtClean="0"/>
              <a:t> society impact </a:t>
            </a:r>
          </a:p>
          <a:p>
            <a:r>
              <a:rPr lang="nl-NL" dirty="0" err="1" smtClean="0"/>
              <a:t>Responsible</a:t>
            </a:r>
            <a:r>
              <a:rPr lang="nl-NL" dirty="0" smtClean="0"/>
              <a:t> Research and </a:t>
            </a:r>
            <a:r>
              <a:rPr lang="nl-NL" dirty="0" err="1" smtClean="0"/>
              <a:t>Innovation</a:t>
            </a:r>
            <a:r>
              <a:rPr lang="nl-NL" dirty="0" smtClean="0"/>
              <a:t> (RRI) in Horizon 2020: </a:t>
            </a:r>
            <a:r>
              <a:rPr lang="nl-NL" dirty="0" err="1" smtClean="0"/>
              <a:t>citizen</a:t>
            </a:r>
            <a:r>
              <a:rPr lang="nl-NL" dirty="0" smtClean="0"/>
              <a:t> </a:t>
            </a:r>
            <a:r>
              <a:rPr lang="nl-NL" dirty="0" err="1" smtClean="0"/>
              <a:t>participation</a:t>
            </a:r>
            <a:r>
              <a:rPr lang="nl-NL" dirty="0" smtClean="0"/>
              <a:t> in research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62494-76D7-4C41-B14C-B7C7D3F01151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Philanthropy</a:t>
            </a:r>
            <a:r>
              <a:rPr lang="nl-NL" dirty="0" smtClean="0"/>
              <a:t> </a:t>
            </a:r>
            <a:r>
              <a:rPr lang="nl-NL" dirty="0" err="1" smtClean="0"/>
              <a:t>Chairs</a:t>
            </a:r>
            <a:r>
              <a:rPr lang="nl-NL" dirty="0" smtClean="0"/>
              <a:t> in the EU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2001:  VU Amsterdam </a:t>
            </a:r>
          </a:p>
          <a:p>
            <a:endParaRPr lang="nl-NL" dirty="0" smtClean="0"/>
          </a:p>
          <a:p>
            <a:r>
              <a:rPr lang="nl-NL" dirty="0" smtClean="0"/>
              <a:t>2010:  Erasmus </a:t>
            </a:r>
            <a:r>
              <a:rPr lang="nl-NL" dirty="0" err="1" smtClean="0"/>
              <a:t>University</a:t>
            </a:r>
            <a:r>
              <a:rPr lang="nl-NL" dirty="0" smtClean="0"/>
              <a:t> Rotterdam</a:t>
            </a:r>
          </a:p>
          <a:p>
            <a:endParaRPr lang="nl-NL" dirty="0" smtClean="0"/>
          </a:p>
          <a:p>
            <a:r>
              <a:rPr lang="nl-NL" dirty="0" smtClean="0"/>
              <a:t>2011: ESSEC! </a:t>
            </a:r>
          </a:p>
          <a:p>
            <a:endParaRPr lang="nl-NL" dirty="0" smtClean="0"/>
          </a:p>
          <a:p>
            <a:r>
              <a:rPr lang="nl-NL" dirty="0" err="1" smtClean="0"/>
              <a:t>Now</a:t>
            </a:r>
            <a:r>
              <a:rPr lang="nl-NL" dirty="0" smtClean="0"/>
              <a:t>: </a:t>
            </a:r>
            <a:r>
              <a:rPr lang="nl-NL" dirty="0" err="1" smtClean="0"/>
              <a:t>Switzerland</a:t>
            </a:r>
            <a:r>
              <a:rPr lang="nl-NL" dirty="0" smtClean="0"/>
              <a:t>, UK, Spain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62494-76D7-4C41-B14C-B7C7D3F01151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Academic</a:t>
            </a:r>
            <a:r>
              <a:rPr lang="nl-NL" dirty="0" smtClean="0"/>
              <a:t> Research: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1. </a:t>
            </a:r>
            <a:r>
              <a:rPr lang="nl-NL" dirty="0" err="1" smtClean="0"/>
              <a:t>Enhances</a:t>
            </a:r>
            <a:r>
              <a:rPr lang="nl-NL" dirty="0" smtClean="0"/>
              <a:t> the </a:t>
            </a:r>
            <a:r>
              <a:rPr lang="nl-NL" dirty="0" err="1" smtClean="0"/>
              <a:t>visibility</a:t>
            </a:r>
            <a:r>
              <a:rPr lang="nl-NL" dirty="0" smtClean="0"/>
              <a:t> of </a:t>
            </a:r>
            <a:r>
              <a:rPr lang="nl-NL" dirty="0" err="1" smtClean="0"/>
              <a:t>philanthropy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r>
              <a:rPr lang="nl-NL" dirty="0" smtClean="0"/>
              <a:t>2. </a:t>
            </a:r>
            <a:r>
              <a:rPr lang="nl-NL" dirty="0" err="1" smtClean="0"/>
              <a:t>Increases</a:t>
            </a:r>
            <a:r>
              <a:rPr lang="nl-NL" dirty="0" smtClean="0"/>
              <a:t> the professional expertise and status of foundations, </a:t>
            </a:r>
            <a:r>
              <a:rPr lang="nl-NL" dirty="0" err="1" smtClean="0"/>
              <a:t>grantmakers</a:t>
            </a:r>
            <a:r>
              <a:rPr lang="nl-NL" dirty="0" smtClean="0"/>
              <a:t> and </a:t>
            </a:r>
            <a:r>
              <a:rPr lang="nl-NL" dirty="0" err="1" smtClean="0"/>
              <a:t>fundraisers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r>
              <a:rPr lang="nl-NL" dirty="0" smtClean="0"/>
              <a:t>3. </a:t>
            </a:r>
            <a:r>
              <a:rPr lang="nl-NL" dirty="0" err="1" smtClean="0"/>
              <a:t>Places</a:t>
            </a:r>
            <a:r>
              <a:rPr lang="nl-NL" dirty="0" smtClean="0"/>
              <a:t> </a:t>
            </a:r>
            <a:r>
              <a:rPr lang="nl-NL" dirty="0" err="1" smtClean="0"/>
              <a:t>philanthropy</a:t>
            </a:r>
            <a:r>
              <a:rPr lang="nl-NL" dirty="0" smtClean="0"/>
              <a:t> at the agenda of </a:t>
            </a:r>
            <a:r>
              <a:rPr lang="nl-NL" dirty="0" err="1" smtClean="0"/>
              <a:t>policymakers</a:t>
            </a:r>
            <a:r>
              <a:rPr lang="nl-NL" dirty="0" smtClean="0"/>
              <a:t> and </a:t>
            </a:r>
            <a:r>
              <a:rPr lang="nl-NL" dirty="0" err="1" smtClean="0"/>
              <a:t>politicians</a:t>
            </a:r>
            <a:r>
              <a:rPr lang="nl-NL" dirty="0" smtClean="0"/>
              <a:t>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62494-76D7-4C41-B14C-B7C7D3F01151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ERNOP (</a:t>
            </a:r>
            <a:r>
              <a:rPr lang="nl-NL" dirty="0" err="1" smtClean="0">
                <a:hlinkClick r:id="rId2"/>
              </a:rPr>
              <a:t>www.ernop.eu</a:t>
            </a:r>
            <a:r>
              <a:rPr lang="nl-NL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503920" cy="4572000"/>
          </a:xfrm>
        </p:spPr>
        <p:txBody>
          <a:bodyPr/>
          <a:lstStyle/>
          <a:p>
            <a:r>
              <a:rPr lang="nl-NL" dirty="0" err="1" smtClean="0"/>
              <a:t>European</a:t>
            </a:r>
            <a:r>
              <a:rPr lang="nl-NL" dirty="0" smtClean="0"/>
              <a:t> Research </a:t>
            </a:r>
            <a:r>
              <a:rPr lang="nl-NL" dirty="0" err="1" smtClean="0"/>
              <a:t>Network</a:t>
            </a:r>
            <a:r>
              <a:rPr lang="nl-NL" dirty="0" smtClean="0"/>
              <a:t> </a:t>
            </a:r>
            <a:r>
              <a:rPr lang="nl-NL" dirty="0" err="1" smtClean="0"/>
              <a:t>on</a:t>
            </a:r>
            <a:r>
              <a:rPr lang="nl-NL" dirty="0" smtClean="0"/>
              <a:t> </a:t>
            </a:r>
            <a:r>
              <a:rPr lang="nl-NL" dirty="0" err="1" smtClean="0"/>
              <a:t>Philanthropy</a:t>
            </a:r>
            <a:endParaRPr lang="nl-NL" dirty="0" smtClean="0"/>
          </a:p>
          <a:p>
            <a:r>
              <a:rPr lang="nl-NL" dirty="0" smtClean="0"/>
              <a:t>Private </a:t>
            </a:r>
            <a:r>
              <a:rPr lang="nl-NL" dirty="0" err="1" smtClean="0"/>
              <a:t>initiative</a:t>
            </a:r>
            <a:r>
              <a:rPr lang="nl-NL" dirty="0" smtClean="0"/>
              <a:t>: </a:t>
            </a:r>
            <a:r>
              <a:rPr lang="nl-NL" dirty="0" err="1" smtClean="0"/>
              <a:t>spontaneously</a:t>
            </a:r>
            <a:r>
              <a:rPr lang="nl-NL" dirty="0" smtClean="0"/>
              <a:t> </a:t>
            </a:r>
            <a:r>
              <a:rPr lang="nl-NL" dirty="0" err="1" smtClean="0"/>
              <a:t>launched</a:t>
            </a:r>
            <a:r>
              <a:rPr lang="nl-NL" dirty="0" smtClean="0"/>
              <a:t> at VU University Amsterdam,  September 2007 </a:t>
            </a:r>
          </a:p>
          <a:p>
            <a:r>
              <a:rPr lang="nl-NL" dirty="0" smtClean="0"/>
              <a:t>22 EU </a:t>
            </a:r>
            <a:r>
              <a:rPr lang="nl-NL" dirty="0" err="1" smtClean="0"/>
              <a:t>countries</a:t>
            </a:r>
            <a:r>
              <a:rPr lang="nl-NL" dirty="0" smtClean="0"/>
              <a:t>, more </a:t>
            </a:r>
            <a:r>
              <a:rPr lang="nl-NL" dirty="0" err="1" smtClean="0"/>
              <a:t>than</a:t>
            </a:r>
            <a:r>
              <a:rPr lang="nl-NL" dirty="0" smtClean="0"/>
              <a:t> 100 </a:t>
            </a:r>
            <a:r>
              <a:rPr lang="nl-NL" dirty="0" err="1" smtClean="0"/>
              <a:t>members</a:t>
            </a:r>
            <a:endParaRPr lang="nl-NL" dirty="0" smtClean="0"/>
          </a:p>
          <a:p>
            <a:r>
              <a:rPr lang="nl-NL" dirty="0" smtClean="0"/>
              <a:t>Goal: </a:t>
            </a:r>
            <a:r>
              <a:rPr lang="en-US" dirty="0" smtClean="0"/>
              <a:t>to advance, coordinate and promote excellence in philanthropic research in the EU</a:t>
            </a:r>
          </a:p>
          <a:p>
            <a:r>
              <a:rPr lang="en-US" dirty="0" smtClean="0"/>
              <a:t>ERNOP is an institutional member of the ISTR and collaborates </a:t>
            </a:r>
            <a:r>
              <a:rPr lang="en-US" dirty="0" smtClean="0"/>
              <a:t>with other </a:t>
            </a:r>
            <a:r>
              <a:rPr lang="en-US" dirty="0" smtClean="0"/>
              <a:t>EU Philanthropy networks, such as </a:t>
            </a:r>
            <a:r>
              <a:rPr lang="en-US" dirty="0" smtClean="0"/>
              <a:t>EFC, NEF, EVPA, EMES</a:t>
            </a:r>
            <a:r>
              <a:rPr lang="en-US" dirty="0" smtClean="0"/>
              <a:t>, ICFO </a:t>
            </a:r>
            <a:r>
              <a:rPr lang="nl-NL" dirty="0" smtClean="0"/>
              <a:t>    </a:t>
            </a:r>
            <a:r>
              <a:rPr lang="nl-NL" dirty="0" smtClean="0"/>
              <a:t>l 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62494-76D7-4C41-B14C-B7C7D3F01151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2555776" y="450912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..  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ESSEC  and ERNOP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Essec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host the </a:t>
            </a:r>
            <a:r>
              <a:rPr lang="nl-NL" dirty="0" err="1" smtClean="0"/>
              <a:t>Annual</a:t>
            </a:r>
            <a:r>
              <a:rPr lang="nl-NL" dirty="0" smtClean="0"/>
              <a:t> ERNOP conference in 2015 in Paris</a:t>
            </a:r>
          </a:p>
          <a:p>
            <a:endParaRPr lang="nl-NL" dirty="0" smtClean="0"/>
          </a:p>
          <a:p>
            <a:r>
              <a:rPr lang="nl-NL" dirty="0" err="1" smtClean="0"/>
              <a:t>Please</a:t>
            </a:r>
            <a:r>
              <a:rPr lang="nl-NL" dirty="0" smtClean="0"/>
              <a:t> </a:t>
            </a:r>
            <a:r>
              <a:rPr lang="nl-NL" dirty="0" err="1" smtClean="0"/>
              <a:t>join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conference!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Citizen Initiatives 30 01 2014   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62494-76D7-4C41-B14C-B7C7D3F01151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GIN powerpoint nieuwe stijl mei 2009">
  <a:themeElements>
    <a:clrScheme name="GIN powerpoint nieuwe stijl mei 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IN powerpoint nieuwe stijl mei 2009">
      <a:majorFont>
        <a:latin typeface="LucidaSansEF"/>
        <a:ea typeface=""/>
        <a:cs typeface=""/>
      </a:majorFont>
      <a:minorFont>
        <a:latin typeface="LucidaSansEF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IN powerpoint nieuwe stijl mei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N powerpoint nieuwe stijl mei 20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N powerpoint nieuwe stijl mei 20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N powerpoint nieuwe stijl mei 20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N powerpoint nieuwe stijl mei 20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N powerpoint nieuwe stijl mei 20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N powerpoint nieuwe stijl mei 20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N powerpoint nieuwe stijl mei 20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N powerpoint nieuwe stijl mei 20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N powerpoint nieuwe stijl mei 20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N powerpoint nieuwe stijl mei 20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N powerpoint nieuwe stijl mei 20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oorsheet GIN 2009">
  <a:themeElements>
    <a:clrScheme name="voorsheet GIN 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orsheet GIN 2009">
      <a:majorFont>
        <a:latin typeface="LucidaSansEF"/>
        <a:ea typeface=""/>
        <a:cs typeface=""/>
      </a:majorFont>
      <a:minorFont>
        <a:latin typeface="LucidaSansEF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orsheet GIN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orsheet GIN 20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orsheet GIN 20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orsheet GIN 20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orsheet GIN 20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orsheet GIN 20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orsheet GIN 20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orsheet GIN 20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orsheet GIN 20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orsheet GIN 20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orsheet GIN 20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orsheet GIN 20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iviel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GIN powerpoint nieuwe stijl mei 2009</Template>
  <TotalTime>2348</TotalTime>
  <Words>456</Words>
  <Application>Microsoft Office PowerPoint</Application>
  <PresentationFormat>On-screen Show (4:3)</PresentationFormat>
  <Paragraphs>96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GIN powerpoint nieuwe stijl mei 2009</vt:lpstr>
      <vt:lpstr>voorsheet GIN 2009</vt:lpstr>
      <vt:lpstr>Civiel</vt:lpstr>
      <vt:lpstr>3 Ans de la Chaire Philanthropie de l’ESSEC         </vt:lpstr>
      <vt:lpstr>Philanthropie -  Philanthropy </vt:lpstr>
      <vt:lpstr>The “Golden Age” of Philanthropy</vt:lpstr>
      <vt:lpstr>The “Golden Age” of Philantropy</vt:lpstr>
      <vt:lpstr>Philanthropy is a hot EC issue  </vt:lpstr>
      <vt:lpstr>Philanthropy Chairs in the EU </vt:lpstr>
      <vt:lpstr>Academic Research: </vt:lpstr>
      <vt:lpstr>ERNOP (www.ernop.eu)</vt:lpstr>
      <vt:lpstr>ESSEC  and ERNOP </vt:lpstr>
      <vt:lpstr>ESSEC in Paris!  </vt:lpstr>
      <vt:lpstr> </vt:lpstr>
    </vt:vector>
  </TitlesOfParts>
  <Company>Fsw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bim.schouten</dc:creator>
  <cp:lastModifiedBy>tst300</cp:lastModifiedBy>
  <cp:revision>195</cp:revision>
  <dcterms:created xsi:type="dcterms:W3CDTF">2009-06-23T11:29:14Z</dcterms:created>
  <dcterms:modified xsi:type="dcterms:W3CDTF">2014-03-30T09:35:26Z</dcterms:modified>
</cp:coreProperties>
</file>