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5"/>
  </p:notesMasterIdLst>
  <p:handoutMasterIdLst>
    <p:handoutMasterId r:id="rId36"/>
  </p:handoutMasterIdLst>
  <p:sldIdLst>
    <p:sldId id="420" r:id="rId6"/>
    <p:sldId id="421" r:id="rId7"/>
    <p:sldId id="422" r:id="rId8"/>
    <p:sldId id="427" r:id="rId9"/>
    <p:sldId id="423" r:id="rId10"/>
    <p:sldId id="428" r:id="rId11"/>
    <p:sldId id="429" r:id="rId12"/>
    <p:sldId id="430" r:id="rId13"/>
    <p:sldId id="431" r:id="rId14"/>
    <p:sldId id="432" r:id="rId15"/>
    <p:sldId id="433" r:id="rId16"/>
    <p:sldId id="436" r:id="rId17"/>
    <p:sldId id="437" r:id="rId18"/>
    <p:sldId id="438" r:id="rId19"/>
    <p:sldId id="439" r:id="rId20"/>
    <p:sldId id="440" r:id="rId21"/>
    <p:sldId id="441" r:id="rId22"/>
    <p:sldId id="458" r:id="rId23"/>
    <p:sldId id="445" r:id="rId24"/>
    <p:sldId id="447" r:id="rId25"/>
    <p:sldId id="448" r:id="rId26"/>
    <p:sldId id="449" r:id="rId27"/>
    <p:sldId id="450" r:id="rId28"/>
    <p:sldId id="451" r:id="rId29"/>
    <p:sldId id="452" r:id="rId30"/>
    <p:sldId id="453" r:id="rId31"/>
    <p:sldId id="455" r:id="rId32"/>
    <p:sldId id="456" r:id="rId33"/>
    <p:sldId id="457" r:id="rId34"/>
  </p:sldIdLst>
  <p:sldSz cx="9144000" cy="6858000" type="screen4x3"/>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5352" userDrawn="1">
          <p15:clr>
            <a:srgbClr val="A4A3A4"/>
          </p15:clr>
        </p15:guide>
      </p15:sldGuideLst>
    </p:ext>
    <p:ext uri="{2D200454-40CA-4A62-9FC3-DE9A4176ACB9}">
      <p15:notesGuideLst xmlns:p15="http://schemas.microsoft.com/office/powerpoint/2012/main">
        <p15:guide id="1" orient="horz" pos="3161" userDrawn="1">
          <p15:clr>
            <a:srgbClr val="A4A3A4"/>
          </p15:clr>
        </p15:guide>
        <p15:guide id="2" pos="2174" userDrawn="1">
          <p15:clr>
            <a:srgbClr val="A4A3A4"/>
          </p15:clr>
        </p15:guide>
        <p15:guide id="3" orient="horz" pos="2141" userDrawn="1">
          <p15:clr>
            <a:srgbClr val="A4A3A4"/>
          </p15:clr>
        </p15:guide>
        <p15:guide id="4"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Froese" initials="S" lastIdx="1" clrIdx="0"/>
  <p:cmAuthor id="7" name="Barbara Finke" initials="BF" lastIdx="19" clrIdx="7"/>
  <p:cmAuthor id="1" name="kf" initials="KF" lastIdx="1" clrIdx="1"/>
  <p:cmAuthor id="8" name="Susanne Albiez" initials="SA" lastIdx="56" clrIdx="8">
    <p:extLst/>
  </p:cmAuthor>
  <p:cmAuthor id="2" name="Susann Park-Gessner" initials="sp" lastIdx="2" clrIdx="2"/>
  <p:cmAuthor id="9" name="Anja Fleischer" initials="AnF" lastIdx="1" clrIdx="9"/>
  <p:cmAuthor id="3" name="Sigo Riemer" initials="SR" lastIdx="2" clrIdx="3"/>
  <p:cmAuthor id="10" name="Helmut K. Anheier" initials="" lastIdx="2" clrIdx="10"/>
  <p:cmAuthor id="4" name="Miriam Hauft" initials="MH" lastIdx="2" clrIdx="4"/>
  <p:cmAuthor id="5" name="Anna Sophie Herken" initials="ASH" lastIdx="5" clrIdx="5"/>
  <p:cmAuthor id="6" name="Hanneli Ebding" initials="HE"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237"/>
    <a:srgbClr val="000000"/>
    <a:srgbClr val="EC345A"/>
    <a:srgbClr val="5B1E05"/>
    <a:srgbClr val="C5400B"/>
    <a:srgbClr val="3A6FE6"/>
    <a:srgbClr val="7399ED"/>
    <a:srgbClr val="93B0F1"/>
    <a:srgbClr val="E6AF00"/>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7" autoAdjust="0"/>
    <p:restoredTop sz="90934" autoAdjust="0"/>
  </p:normalViewPr>
  <p:slideViewPr>
    <p:cSldViewPr snapToGrid="0" snapToObjects="1">
      <p:cViewPr varScale="1">
        <p:scale>
          <a:sx n="115" d="100"/>
          <a:sy n="115" d="100"/>
        </p:scale>
        <p:origin x="1824" y="192"/>
      </p:cViewPr>
      <p:guideLst>
        <p:guide orient="horz" pos="2273"/>
        <p:guide pos="5352"/>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0" d="100"/>
          <a:sy n="60" d="100"/>
        </p:scale>
        <p:origin x="-2748" y="-84"/>
      </p:cViewPr>
      <p:guideLst>
        <p:guide orient="horz" pos="3161"/>
        <p:guide pos="2174"/>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4302625" cy="340265"/>
          </a:xfrm>
          <a:prstGeom prst="rect">
            <a:avLst/>
          </a:prstGeom>
        </p:spPr>
        <p:txBody>
          <a:bodyPr vert="horz" lIns="91421" tIns="45710" rIns="91421" bIns="45710" rtlCol="0"/>
          <a:lstStyle>
            <a:lvl1pPr algn="l">
              <a:defRPr sz="1200"/>
            </a:lvl1pPr>
          </a:lstStyle>
          <a:p>
            <a:endParaRPr lang="de-DE"/>
          </a:p>
        </p:txBody>
      </p:sp>
      <p:sp>
        <p:nvSpPr>
          <p:cNvPr id="3" name="Datumsplatzhalter 2"/>
          <p:cNvSpPr>
            <a:spLocks noGrp="1"/>
          </p:cNvSpPr>
          <p:nvPr>
            <p:ph type="dt" sz="quarter" idx="1"/>
          </p:nvPr>
        </p:nvSpPr>
        <p:spPr>
          <a:xfrm>
            <a:off x="5621698" y="1"/>
            <a:ext cx="4302625" cy="340265"/>
          </a:xfrm>
          <a:prstGeom prst="rect">
            <a:avLst/>
          </a:prstGeom>
        </p:spPr>
        <p:txBody>
          <a:bodyPr vert="horz" lIns="91421" tIns="45710" rIns="91421" bIns="45710" rtlCol="0"/>
          <a:lstStyle>
            <a:lvl1pPr algn="r">
              <a:defRPr sz="1200"/>
            </a:lvl1pPr>
          </a:lstStyle>
          <a:p>
            <a:fld id="{5EBFF9A9-2E74-4CDD-A9BD-4B12929B3E7B}" type="datetimeFigureOut">
              <a:rPr lang="de-DE" smtClean="0"/>
              <a:pPr/>
              <a:t>12.07.17</a:t>
            </a:fld>
            <a:endParaRPr lang="de-DE"/>
          </a:p>
        </p:txBody>
      </p:sp>
      <p:sp>
        <p:nvSpPr>
          <p:cNvPr id="4" name="Fußzeilenplatzhalter 3"/>
          <p:cNvSpPr>
            <a:spLocks noGrp="1"/>
          </p:cNvSpPr>
          <p:nvPr>
            <p:ph type="ftr" sz="quarter" idx="2"/>
          </p:nvPr>
        </p:nvSpPr>
        <p:spPr>
          <a:xfrm>
            <a:off x="2" y="6456325"/>
            <a:ext cx="4302625" cy="340264"/>
          </a:xfrm>
          <a:prstGeom prst="rect">
            <a:avLst/>
          </a:prstGeom>
        </p:spPr>
        <p:txBody>
          <a:bodyPr vert="horz" lIns="91421" tIns="45710" rIns="91421" bIns="45710" rtlCol="0" anchor="b"/>
          <a:lstStyle>
            <a:lvl1pPr algn="l">
              <a:defRPr sz="1200"/>
            </a:lvl1pPr>
          </a:lstStyle>
          <a:p>
            <a:endParaRPr lang="de-DE"/>
          </a:p>
        </p:txBody>
      </p:sp>
      <p:sp>
        <p:nvSpPr>
          <p:cNvPr id="5" name="Foliennummernplatzhalter 4"/>
          <p:cNvSpPr>
            <a:spLocks noGrp="1"/>
          </p:cNvSpPr>
          <p:nvPr>
            <p:ph type="sldNum" sz="quarter" idx="3"/>
          </p:nvPr>
        </p:nvSpPr>
        <p:spPr>
          <a:xfrm>
            <a:off x="5621698" y="6456325"/>
            <a:ext cx="4302625" cy="340264"/>
          </a:xfrm>
          <a:prstGeom prst="rect">
            <a:avLst/>
          </a:prstGeom>
        </p:spPr>
        <p:txBody>
          <a:bodyPr vert="horz" lIns="91421" tIns="45710" rIns="91421" bIns="45710" rtlCol="0" anchor="b"/>
          <a:lstStyle>
            <a:lvl1pPr algn="r">
              <a:defRPr sz="1200"/>
            </a:lvl1pPr>
          </a:lstStyle>
          <a:p>
            <a:fld id="{714E52EA-DFDC-479C-87DF-BFDB2B742608}" type="slidenum">
              <a:rPr lang="de-DE" smtClean="0"/>
              <a:pPr/>
              <a:t>‹#›</a:t>
            </a:fld>
            <a:endParaRPr lang="de-DE"/>
          </a:p>
        </p:txBody>
      </p:sp>
    </p:spTree>
    <p:extLst>
      <p:ext uri="{BB962C8B-B14F-4D97-AF65-F5344CB8AC3E}">
        <p14:creationId xmlns:p14="http://schemas.microsoft.com/office/powerpoint/2010/main" val="3910550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4301543" cy="339884"/>
          </a:xfrm>
          <a:prstGeom prst="rect">
            <a:avLst/>
          </a:prstGeom>
        </p:spPr>
        <p:txBody>
          <a:bodyPr vert="horz" lIns="91421" tIns="45710" rIns="91421" bIns="45710" rtlCol="0"/>
          <a:lstStyle>
            <a:lvl1pPr algn="l">
              <a:defRPr sz="1200"/>
            </a:lvl1pPr>
          </a:lstStyle>
          <a:p>
            <a:endParaRPr lang="de-DE"/>
          </a:p>
        </p:txBody>
      </p:sp>
      <p:sp>
        <p:nvSpPr>
          <p:cNvPr id="3" name="Datumsplatzhalter 2"/>
          <p:cNvSpPr>
            <a:spLocks noGrp="1"/>
          </p:cNvSpPr>
          <p:nvPr>
            <p:ph type="dt" idx="1"/>
          </p:nvPr>
        </p:nvSpPr>
        <p:spPr>
          <a:xfrm>
            <a:off x="5622801" y="2"/>
            <a:ext cx="4301543" cy="339884"/>
          </a:xfrm>
          <a:prstGeom prst="rect">
            <a:avLst/>
          </a:prstGeom>
        </p:spPr>
        <p:txBody>
          <a:bodyPr vert="horz" lIns="91421" tIns="45710" rIns="91421" bIns="45710" rtlCol="0"/>
          <a:lstStyle>
            <a:lvl1pPr algn="r">
              <a:defRPr sz="1200"/>
            </a:lvl1pPr>
          </a:lstStyle>
          <a:p>
            <a:fld id="{087A92EA-C49E-4BB4-A887-D1F2233C70E5}" type="datetimeFigureOut">
              <a:rPr lang="de-DE" smtClean="0"/>
              <a:pPr/>
              <a:t>12.07.17</a:t>
            </a:fld>
            <a:endParaRPr lang="de-DE"/>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21" tIns="45710" rIns="91421" bIns="45710" rtlCol="0" anchor="ctr"/>
          <a:lstStyle/>
          <a:p>
            <a:endParaRPr lang="de-DE"/>
          </a:p>
        </p:txBody>
      </p:sp>
      <p:sp>
        <p:nvSpPr>
          <p:cNvPr id="5" name="Notizenplatzhalter 4"/>
          <p:cNvSpPr>
            <a:spLocks noGrp="1"/>
          </p:cNvSpPr>
          <p:nvPr>
            <p:ph type="body" sz="quarter" idx="3"/>
          </p:nvPr>
        </p:nvSpPr>
        <p:spPr>
          <a:xfrm>
            <a:off x="992665" y="3228898"/>
            <a:ext cx="7941310" cy="3058954"/>
          </a:xfrm>
          <a:prstGeom prst="rect">
            <a:avLst/>
          </a:prstGeom>
        </p:spPr>
        <p:txBody>
          <a:bodyPr vert="horz" lIns="91421" tIns="45710" rIns="91421" bIns="4571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3" y="6456613"/>
            <a:ext cx="4301543" cy="339884"/>
          </a:xfrm>
          <a:prstGeom prst="rect">
            <a:avLst/>
          </a:prstGeom>
        </p:spPr>
        <p:txBody>
          <a:bodyPr vert="horz" lIns="91421" tIns="45710" rIns="91421" bIns="45710" rtlCol="0" anchor="b"/>
          <a:lstStyle>
            <a:lvl1pPr algn="l">
              <a:defRPr sz="1200"/>
            </a:lvl1pPr>
          </a:lstStyle>
          <a:p>
            <a:endParaRPr lang="de-DE"/>
          </a:p>
        </p:txBody>
      </p:sp>
      <p:sp>
        <p:nvSpPr>
          <p:cNvPr id="7" name="Foliennummernplatzhalter 6"/>
          <p:cNvSpPr>
            <a:spLocks noGrp="1"/>
          </p:cNvSpPr>
          <p:nvPr>
            <p:ph type="sldNum" sz="quarter" idx="5"/>
          </p:nvPr>
        </p:nvSpPr>
        <p:spPr>
          <a:xfrm>
            <a:off x="5622801" y="6456613"/>
            <a:ext cx="4301543" cy="339884"/>
          </a:xfrm>
          <a:prstGeom prst="rect">
            <a:avLst/>
          </a:prstGeom>
        </p:spPr>
        <p:txBody>
          <a:bodyPr vert="horz" lIns="91421" tIns="45710" rIns="91421" bIns="45710" rtlCol="0" anchor="b"/>
          <a:lstStyle>
            <a:lvl1pPr algn="r">
              <a:defRPr sz="1200"/>
            </a:lvl1pPr>
          </a:lstStyle>
          <a:p>
            <a:fld id="{3D00979D-32DB-4223-8852-CCECD7C913EF}" type="slidenum">
              <a:rPr lang="de-DE" smtClean="0"/>
              <a:pPr/>
              <a:t>‹#›</a:t>
            </a:fld>
            <a:endParaRPr lang="de-DE"/>
          </a:p>
        </p:txBody>
      </p:sp>
    </p:spTree>
    <p:extLst>
      <p:ext uri="{BB962C8B-B14F-4D97-AF65-F5344CB8AC3E}">
        <p14:creationId xmlns:p14="http://schemas.microsoft.com/office/powerpoint/2010/main" val="37528207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1" Type="http://schemas.openxmlformats.org/officeDocument/2006/relationships/tags" Target="../tags/tag43.xml"/><Relationship Id="rId12" Type="http://schemas.openxmlformats.org/officeDocument/2006/relationships/tags" Target="../tags/tag44.xml"/><Relationship Id="rId13" Type="http://schemas.openxmlformats.org/officeDocument/2006/relationships/tags" Target="../tags/tag45.xml"/><Relationship Id="rId14" Type="http://schemas.openxmlformats.org/officeDocument/2006/relationships/tags" Target="../tags/tag46.xml"/><Relationship Id="rId15" Type="http://schemas.openxmlformats.org/officeDocument/2006/relationships/slideMaster" Target="../slideMasters/slideMaster2.xml"/><Relationship Id="rId16" Type="http://schemas.openxmlformats.org/officeDocument/2006/relationships/oleObject" Target="../embeddings/oleObject2.bin"/><Relationship Id="rId17" Type="http://schemas.openxmlformats.org/officeDocument/2006/relationships/image" Target="../media/image3.emf"/><Relationship Id="rId18"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6" Type="http://schemas.openxmlformats.org/officeDocument/2006/relationships/tags" Target="../tags/tag38.xml"/><Relationship Id="rId7" Type="http://schemas.openxmlformats.org/officeDocument/2006/relationships/tags" Target="../tags/tag39.xml"/><Relationship Id="rId8" Type="http://schemas.openxmlformats.org/officeDocument/2006/relationships/tags" Target="../tags/tag40.xml"/><Relationship Id="rId9" Type="http://schemas.openxmlformats.org/officeDocument/2006/relationships/tags" Target="../tags/tag41.xml"/><Relationship Id="rId10"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Master" Target="../slideMasters/slideMaster2.xml"/><Relationship Id="rId6" Type="http://schemas.openxmlformats.org/officeDocument/2006/relationships/oleObject" Target="../embeddings/oleObject3.bin"/><Relationship Id="rId7"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tags" Target="../tags/tag4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20000" y="2630894"/>
            <a:ext cx="7704000" cy="1470025"/>
          </a:xfrm>
        </p:spPr>
        <p:txBody>
          <a:bodyPr/>
          <a:lstStyle>
            <a:lvl1pPr>
              <a:defRPr b="1" baseline="0"/>
            </a:lvl1pPr>
          </a:lstStyle>
          <a:p>
            <a:r>
              <a:rPr lang="de-DE" dirty="0" smtClean="0"/>
              <a:t>Titel eingeben</a:t>
            </a:r>
            <a:endParaRPr lang="de-DE" dirty="0"/>
          </a:p>
        </p:txBody>
      </p:sp>
      <p:grpSp>
        <p:nvGrpSpPr>
          <p:cNvPr id="15" name="Gruppieren 14"/>
          <p:cNvGrpSpPr/>
          <p:nvPr userDrawn="1"/>
        </p:nvGrpSpPr>
        <p:grpSpPr>
          <a:xfrm>
            <a:off x="0" y="5049617"/>
            <a:ext cx="9144000" cy="1080000"/>
            <a:chOff x="0" y="5049617"/>
            <a:chExt cx="9144000" cy="1080000"/>
          </a:xfrm>
        </p:grpSpPr>
        <p:sp>
          <p:nvSpPr>
            <p:cNvPr id="9" name="Rechteck 8"/>
            <p:cNvSpPr/>
            <p:nvPr userDrawn="1"/>
          </p:nvSpPr>
          <p:spPr>
            <a:xfrm>
              <a:off x="0" y="5049617"/>
              <a:ext cx="9144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userDrawn="1"/>
          </p:nvCxnSpPr>
          <p:spPr>
            <a:xfrm>
              <a:off x="0" y="5049617"/>
              <a:ext cx="91440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0" y="6129617"/>
              <a:ext cx="91440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3" name="Untertitel 2"/>
          <p:cNvSpPr>
            <a:spLocks noGrp="1"/>
          </p:cNvSpPr>
          <p:nvPr>
            <p:ph type="subTitle" idx="1" hasCustomPrompt="1"/>
          </p:nvPr>
        </p:nvSpPr>
        <p:spPr>
          <a:xfrm>
            <a:off x="720000" y="5049617"/>
            <a:ext cx="7704000" cy="1080000"/>
          </a:xfrm>
        </p:spPr>
        <p:txBody>
          <a:bodyPr anchor="ctr">
            <a:noAutofit/>
          </a:bodyPr>
          <a:lstStyle>
            <a:lvl1pPr marL="0" indent="0" algn="l">
              <a:lnSpc>
                <a:spcPct val="150000"/>
              </a:lnSpc>
              <a:spcBef>
                <a:spcPts val="0"/>
              </a:spcBef>
              <a:buNone/>
              <a:defRPr sz="20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 eingeben</a:t>
            </a:r>
            <a:br>
              <a:rPr lang="de-DE" dirty="0" smtClean="0"/>
            </a:br>
            <a:r>
              <a:rPr lang="de-DE" dirty="0" smtClean="0"/>
              <a:t>Name / Autor und Datum eingeben</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B5026BCB-8107-408A-B057-F0DDAC9FA0F7}" type="slidenum">
              <a:rPr lang="de-DE" smtClean="0"/>
              <a:pPr/>
              <a:t>‹#›</a:t>
            </a:fld>
            <a:endParaRPr lang="de-DE"/>
          </a:p>
        </p:txBody>
      </p:sp>
    </p:spTree>
    <p:extLst>
      <p:ext uri="{BB962C8B-B14F-4D97-AF65-F5344CB8AC3E}">
        <p14:creationId xmlns:p14="http://schemas.microsoft.com/office/powerpoint/2010/main" val="24218296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029"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4" name="Working Draft Text" hidden="1"/>
          <p:cNvSpPr txBox="1">
            <a:spLocks noChangeArrowheads="1"/>
          </p:cNvSpPr>
          <p:nvPr>
            <p:custDataLst>
              <p:tags r:id="rId3"/>
            </p:custDataLst>
          </p:nvPr>
        </p:nvSpPr>
        <p:spPr bwMode="auto">
          <a:xfrm>
            <a:off x="720000" y="275841"/>
            <a:ext cx="83516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dirty="0" smtClean="0">
                <a:solidFill>
                  <a:srgbClr val="000000"/>
                </a:solidFill>
                <a:latin typeface="Calibri"/>
                <a:ea typeface="Arial Unicode MS" pitchFamily="34" charset="-128"/>
                <a:cs typeface="Calibri"/>
              </a:rPr>
              <a:t>WORKING DRAFT</a:t>
            </a:r>
          </a:p>
        </p:txBody>
      </p:sp>
      <p:sp>
        <p:nvSpPr>
          <p:cNvPr id="6" name="Working Draft" hidden="1"/>
          <p:cNvSpPr txBox="1">
            <a:spLocks noChangeArrowheads="1"/>
          </p:cNvSpPr>
          <p:nvPr>
            <p:custDataLst>
              <p:tags r:id="rId4"/>
            </p:custDataLst>
          </p:nvPr>
        </p:nvSpPr>
        <p:spPr bwMode="auto">
          <a:xfrm>
            <a:off x="720000" y="435387"/>
            <a:ext cx="270106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smtClean="0">
                <a:solidFill>
                  <a:srgbClr val="000000"/>
                </a:solidFill>
                <a:latin typeface="Calibri"/>
                <a:ea typeface="Arial Unicode MS" pitchFamily="34" charset="-128"/>
                <a:cs typeface="Calibri"/>
              </a:rPr>
              <a:t>Last Modified 27.02.2014 13:27 W. Europe Standard Time</a:t>
            </a:r>
            <a:endParaRPr lang="en-US" sz="900" dirty="0" smtClean="0">
              <a:solidFill>
                <a:srgbClr val="000000"/>
              </a:solidFill>
              <a:latin typeface="Calibri"/>
              <a:ea typeface="Arial Unicode MS" pitchFamily="34" charset="-128"/>
              <a:cs typeface="Calibri"/>
            </a:endParaRPr>
          </a:p>
        </p:txBody>
      </p:sp>
      <p:sp>
        <p:nvSpPr>
          <p:cNvPr id="7" name="Printed" hidden="1"/>
          <p:cNvSpPr txBox="1">
            <a:spLocks noChangeArrowheads="1"/>
          </p:cNvSpPr>
          <p:nvPr>
            <p:custDataLst>
              <p:tags r:id="rId5"/>
            </p:custDataLst>
          </p:nvPr>
        </p:nvSpPr>
        <p:spPr bwMode="auto">
          <a:xfrm>
            <a:off x="720000" y="594932"/>
            <a:ext cx="2404504"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smtClean="0">
                <a:solidFill>
                  <a:srgbClr val="000000"/>
                </a:solidFill>
                <a:latin typeface="Calibri"/>
                <a:ea typeface="Arial Unicode MS" pitchFamily="34" charset="-128"/>
                <a:cs typeface="Calibri"/>
              </a:rPr>
              <a:t>Printed 25.02.2014 18:19 W. Europe Standard Time</a:t>
            </a:r>
            <a:endParaRPr lang="en-US" sz="900" dirty="0" smtClean="0">
              <a:solidFill>
                <a:srgbClr val="000000"/>
              </a:solidFill>
              <a:latin typeface="Calibri"/>
              <a:ea typeface="Arial Unicode MS" pitchFamily="34" charset="-128"/>
              <a:cs typeface="Calibri"/>
            </a:endParaRPr>
          </a:p>
        </p:txBody>
      </p:sp>
      <p:sp>
        <p:nvSpPr>
          <p:cNvPr id="13314" name="Rectangle 1026"/>
          <p:cNvSpPr>
            <a:spLocks noGrp="1" noChangeArrowheads="1"/>
          </p:cNvSpPr>
          <p:nvPr userDrawn="1">
            <p:ph type="ctrTitle"/>
            <p:custDataLst>
              <p:tags r:id="rId6"/>
            </p:custDataLst>
          </p:nvPr>
        </p:nvSpPr>
        <p:spPr bwMode="auto">
          <a:xfrm>
            <a:off x="720000" y="2279503"/>
            <a:ext cx="6842274" cy="507831"/>
          </a:xfrm>
          <a:prstGeom prst="rect">
            <a:avLst/>
          </a:prstGeom>
        </p:spPr>
        <p:txBody>
          <a:bodyPr anchor="t">
            <a:spAutoFit/>
          </a:bodyPr>
          <a:lstStyle>
            <a:lvl1pPr algn="l">
              <a:defRPr sz="3200" b="1" cap="none" baseline="0">
                <a:solidFill>
                  <a:schemeClr val="accent3"/>
                </a:solidFill>
                <a:latin typeface="+mj-lt"/>
                <a:ea typeface="Arial Unicode MS" pitchFamily="34" charset="-128"/>
                <a:cs typeface="Calibri"/>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custDataLst>
              <p:tags r:id="rId7"/>
            </p:custDataLst>
          </p:nvPr>
        </p:nvSpPr>
        <p:spPr bwMode="auto">
          <a:xfrm>
            <a:off x="720000" y="3764587"/>
            <a:ext cx="6842274" cy="307777"/>
          </a:xfrm>
        </p:spPr>
        <p:txBody>
          <a:bodyPr>
            <a:spAutoFit/>
          </a:bodyPr>
          <a:lstStyle>
            <a:lvl1pPr algn="l">
              <a:defRPr sz="2000" baseline="0">
                <a:latin typeface="+mj-lt"/>
                <a:ea typeface="Arial Unicode MS" pitchFamily="34" charset="-128"/>
                <a:cs typeface="Calibri"/>
              </a:defRPr>
            </a:lvl1pPr>
          </a:lstStyle>
          <a:p>
            <a:pPr lvl="0"/>
            <a:r>
              <a:rPr lang="en-US" noProof="0" smtClean="0"/>
              <a:t>Click to edit Master subtitle style</a:t>
            </a:r>
            <a:endParaRPr lang="en-US" noProof="0" dirty="0" smtClean="0"/>
          </a:p>
        </p:txBody>
      </p:sp>
      <p:sp>
        <p:nvSpPr>
          <p:cNvPr id="19" name="doc id"/>
          <p:cNvSpPr>
            <a:spLocks noChangeArrowheads="1"/>
          </p:cNvSpPr>
          <p:nvPr userDrawn="1">
            <p:custDataLst>
              <p:tags r:id="rId8"/>
            </p:custDataLst>
          </p:nvPr>
        </p:nvSpPr>
        <p:spPr bwMode="auto">
          <a:xfrm>
            <a:off x="8205392"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cs typeface="Calibri"/>
            </a:endParaRPr>
          </a:p>
        </p:txBody>
      </p:sp>
      <p:grpSp>
        <p:nvGrpSpPr>
          <p:cNvPr id="12" name="Gruppieren 107"/>
          <p:cNvGrpSpPr/>
          <p:nvPr userDrawn="1">
            <p:custDataLst>
              <p:tags r:id="rId9"/>
            </p:custDataLst>
          </p:nvPr>
        </p:nvGrpSpPr>
        <p:grpSpPr bwMode="auto">
          <a:xfrm>
            <a:off x="0" y="198438"/>
            <a:ext cx="9144000" cy="1055075"/>
            <a:chOff x="0" y="198438"/>
            <a:chExt cx="9144000" cy="1055075"/>
          </a:xfrm>
        </p:grpSpPr>
        <p:sp>
          <p:nvSpPr>
            <p:cNvPr id="13" name="Rectangle 353"/>
            <p:cNvSpPr>
              <a:spLocks noChangeArrowheads="1"/>
            </p:cNvSpPr>
            <p:nvPr userDrawn="1"/>
          </p:nvSpPr>
          <p:spPr bwMode="auto">
            <a:xfrm>
              <a:off x="0" y="1008000"/>
              <a:ext cx="7658100" cy="61913"/>
            </a:xfrm>
            <a:prstGeom prst="rect">
              <a:avLst/>
            </a:prstGeom>
            <a:solidFill>
              <a:srgbClr val="C41237"/>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14" name="Rectangle 355"/>
            <p:cNvSpPr>
              <a:spLocks noChangeArrowheads="1"/>
            </p:cNvSpPr>
            <p:nvPr userDrawn="1"/>
          </p:nvSpPr>
          <p:spPr bwMode="auto">
            <a:xfrm>
              <a:off x="0" y="1130400"/>
              <a:ext cx="7658100" cy="61913"/>
            </a:xfrm>
            <a:prstGeom prst="rect">
              <a:avLst/>
            </a:prstGeom>
            <a:solidFill>
              <a:srgbClr val="595959"/>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15" name="Rectangle 357"/>
            <p:cNvSpPr>
              <a:spLocks noChangeArrowheads="1"/>
            </p:cNvSpPr>
            <p:nvPr userDrawn="1"/>
          </p:nvSpPr>
          <p:spPr bwMode="auto">
            <a:xfrm>
              <a:off x="0" y="1191600"/>
              <a:ext cx="7658100" cy="61913"/>
            </a:xfrm>
            <a:prstGeom prst="rect">
              <a:avLst/>
            </a:prstGeom>
            <a:solidFill>
              <a:srgbClr val="B2B2B2"/>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16" name="Rectangle 354"/>
            <p:cNvSpPr>
              <a:spLocks noChangeArrowheads="1"/>
            </p:cNvSpPr>
            <p:nvPr userDrawn="1"/>
          </p:nvSpPr>
          <p:spPr bwMode="auto">
            <a:xfrm>
              <a:off x="7658100" y="1036575"/>
              <a:ext cx="1485900" cy="61913"/>
            </a:xfrm>
            <a:prstGeom prst="rect">
              <a:avLst/>
            </a:prstGeom>
            <a:solidFill>
              <a:srgbClr val="C41237"/>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17" name="Rectangle 356"/>
            <p:cNvSpPr>
              <a:spLocks noChangeArrowheads="1"/>
            </p:cNvSpPr>
            <p:nvPr userDrawn="1"/>
          </p:nvSpPr>
          <p:spPr bwMode="auto">
            <a:xfrm>
              <a:off x="7658100" y="1155600"/>
              <a:ext cx="1485900" cy="36000"/>
            </a:xfrm>
            <a:prstGeom prst="rect">
              <a:avLst/>
            </a:prstGeom>
            <a:solidFill>
              <a:srgbClr val="595959"/>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18" name="Rectangle 358"/>
            <p:cNvSpPr>
              <a:spLocks noChangeArrowheads="1"/>
            </p:cNvSpPr>
            <p:nvPr userDrawn="1"/>
          </p:nvSpPr>
          <p:spPr bwMode="auto">
            <a:xfrm>
              <a:off x="7658100" y="1190292"/>
              <a:ext cx="1485900" cy="36000"/>
            </a:xfrm>
            <a:prstGeom prst="rect">
              <a:avLst/>
            </a:prstGeom>
            <a:solidFill>
              <a:srgbClr val="B2B2B2"/>
            </a:solidFill>
            <a:ln w="6350">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20" name="Rectangle 353"/>
            <p:cNvSpPr>
              <a:spLocks noChangeArrowheads="1"/>
            </p:cNvSpPr>
            <p:nvPr userDrawn="1"/>
          </p:nvSpPr>
          <p:spPr bwMode="auto">
            <a:xfrm>
              <a:off x="0" y="1069200"/>
              <a:ext cx="7658100" cy="61913"/>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21" name="Rectangle 354"/>
            <p:cNvSpPr>
              <a:spLocks noChangeArrowheads="1"/>
            </p:cNvSpPr>
            <p:nvPr userDrawn="1"/>
          </p:nvSpPr>
          <p:spPr bwMode="auto">
            <a:xfrm>
              <a:off x="7658100" y="1100318"/>
              <a:ext cx="1485900" cy="61913"/>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22" name="AutoShape 38"/>
            <p:cNvSpPr>
              <a:spLocks noChangeAspect="1" noChangeArrowheads="1" noTextEdit="1"/>
            </p:cNvSpPr>
            <p:nvPr userDrawn="1"/>
          </p:nvSpPr>
          <p:spPr bwMode="auto">
            <a:xfrm>
              <a:off x="7251994" y="198438"/>
              <a:ext cx="16240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a:solidFill>
                  <a:srgbClr val="C41237"/>
                </a:solidFill>
                <a:cs typeface="Calibri"/>
              </a:endParaRPr>
            </a:p>
          </p:txBody>
        </p:sp>
      </p:grpSp>
      <p:cxnSp>
        <p:nvCxnSpPr>
          <p:cNvPr id="25" name="Gerade Verbindung 13"/>
          <p:cNvCxnSpPr/>
          <p:nvPr userDrawn="1">
            <p:custDataLst>
              <p:tags r:id="rId10"/>
            </p:custDataLst>
          </p:nvPr>
        </p:nvCxnSpPr>
        <p:spPr bwMode="auto">
          <a:xfrm>
            <a:off x="0" y="6129617"/>
            <a:ext cx="91440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6" name="Rechteck 8"/>
          <p:cNvSpPr/>
          <p:nvPr userDrawn="1">
            <p:custDataLst>
              <p:tags r:id="rId11"/>
            </p:custDataLst>
          </p:nvPr>
        </p:nvSpPr>
        <p:spPr bwMode="auto">
          <a:xfrm>
            <a:off x="0" y="5049617"/>
            <a:ext cx="9144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srgbClr val="FFFFFF"/>
              </a:solidFill>
              <a:cs typeface="Calibri"/>
            </a:endParaRPr>
          </a:p>
        </p:txBody>
      </p:sp>
      <p:grpSp>
        <p:nvGrpSpPr>
          <p:cNvPr id="8" name="McK Title Elements" hidden="1"/>
          <p:cNvGrpSpPr>
            <a:grpSpLocks/>
          </p:cNvGrpSpPr>
          <p:nvPr userDrawn="1">
            <p:custDataLst>
              <p:tags r:id="rId12"/>
            </p:custDataLst>
          </p:nvPr>
        </p:nvGrpSpPr>
        <p:grpSpPr bwMode="auto">
          <a:xfrm>
            <a:off x="720000" y="5347465"/>
            <a:ext cx="5036084"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Calibri"/>
                  <a:cs typeface="Calibri"/>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Calibri"/>
                  <a:cs typeface="Calibri"/>
                </a:rPr>
                <a:t>Date</a:t>
              </a:r>
            </a:p>
          </p:txBody>
        </p:sp>
      </p:grpSp>
      <p:cxnSp>
        <p:nvCxnSpPr>
          <p:cNvPr id="24" name="Gerade Verbindung 11"/>
          <p:cNvCxnSpPr/>
          <p:nvPr userDrawn="1">
            <p:custDataLst>
              <p:tags r:id="rId13"/>
            </p:custDataLst>
          </p:nvPr>
        </p:nvCxnSpPr>
        <p:spPr bwMode="auto">
          <a:xfrm>
            <a:off x="0" y="5049617"/>
            <a:ext cx="91440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pic>
        <p:nvPicPr>
          <p:cNvPr id="27" name="Grafik 3"/>
          <p:cNvPicPr>
            <a:picLocks noChangeAspect="1"/>
          </p:cNvPicPr>
          <p:nvPr userDrawn="1">
            <p:custDataLst>
              <p:tags r:id="rId14"/>
            </p:custDataLst>
          </p:nvPr>
        </p:nvPicPr>
        <p:blipFill>
          <a:blip r:embed="rId18" cstate="print">
            <a:extLst>
              <a:ext uri="{28A0092B-C50C-407E-A947-70E740481C1C}">
                <a14:useLocalDpi xmlns:a14="http://schemas.microsoft.com/office/drawing/2010/main" val="0"/>
              </a:ext>
            </a:extLst>
          </a:blip>
          <a:stretch>
            <a:fillRect/>
          </a:stretch>
        </p:blipFill>
        <p:spPr bwMode="auto">
          <a:xfrm>
            <a:off x="7636994" y="278505"/>
            <a:ext cx="1239012" cy="594360"/>
          </a:xfrm>
          <a:prstGeom prst="rect">
            <a:avLst/>
          </a:prstGeom>
        </p:spPr>
      </p:pic>
    </p:spTree>
    <p:extLst>
      <p:ext uri="{BB962C8B-B14F-4D97-AF65-F5344CB8AC3E}">
        <p14:creationId xmlns:p14="http://schemas.microsoft.com/office/powerpoint/2010/main" val="22481369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05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 name="McK 2. Slide Title"/>
          <p:cNvSpPr>
            <a:spLocks noGrp="1"/>
          </p:cNvSpPr>
          <p:nvPr>
            <p:ph type="title"/>
            <p:custDataLst>
              <p:tags r:id="rId3"/>
            </p:custDataLst>
          </p:nvPr>
        </p:nvSpPr>
        <p:spPr bwMode="auto"/>
        <p:txBody>
          <a:bodyPr/>
          <a:lstStyle>
            <a:lvl1pPr>
              <a:defRPr>
                <a:latin typeface="+mj-lt"/>
                <a:ea typeface="Arial Unicode MS" pitchFamily="34" charset="-128"/>
                <a:cs typeface="Calibri"/>
              </a:defRPr>
            </a:lvl1pPr>
          </a:lstStyle>
          <a:p>
            <a:r>
              <a:rPr lang="en-US" smtClean="0"/>
              <a:t>Click to edit Master title style</a:t>
            </a:r>
            <a:endParaRPr lang="en-US"/>
          </a:p>
        </p:txBody>
      </p:sp>
      <p:sp>
        <p:nvSpPr>
          <p:cNvPr id="3" name="Slide Number"/>
          <p:cNvSpPr txBox="1">
            <a:spLocks/>
          </p:cNvSpPr>
          <p:nvPr userDrawn="1">
            <p:custDataLst>
              <p:tags r:id="rId4"/>
            </p:custDataLst>
          </p:nvPr>
        </p:nvSpPr>
        <p:spPr bwMode="auto">
          <a:xfrm>
            <a:off x="8725324" y="6551944"/>
            <a:ext cx="150682"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cs typeface="Calibri"/>
              </a:rPr>
              <a:pPr algn="r" fontAlgn="base">
                <a:spcBef>
                  <a:spcPct val="0"/>
                </a:spcBef>
                <a:spcAft>
                  <a:spcPct val="0"/>
                </a:spcAft>
              </a:pPr>
              <a:t>‹#›</a:t>
            </a:fld>
            <a:endParaRPr lang="en-US" dirty="0">
              <a:solidFill>
                <a:srgbClr val="000000"/>
              </a:solidFill>
              <a:cs typeface="Calibri"/>
            </a:endParaRPr>
          </a:p>
        </p:txBody>
      </p:sp>
    </p:spTree>
    <p:extLst>
      <p:ext uri="{BB962C8B-B14F-4D97-AF65-F5344CB8AC3E}">
        <p14:creationId xmlns:p14="http://schemas.microsoft.com/office/powerpoint/2010/main" val="83494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Start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20000" y="2630894"/>
            <a:ext cx="7704000" cy="1470025"/>
          </a:xfrm>
        </p:spPr>
        <p:txBody>
          <a:bodyPr/>
          <a:lstStyle>
            <a:lvl1pPr>
              <a:defRPr b="1" baseline="0"/>
            </a:lvl1pPr>
          </a:lstStyle>
          <a:p>
            <a:r>
              <a:rPr lang="de-DE" dirty="0" smtClean="0"/>
              <a:t>Titel eingeben</a:t>
            </a:r>
            <a:endParaRPr lang="de-DE" dirty="0"/>
          </a:p>
        </p:txBody>
      </p:sp>
      <p:grpSp>
        <p:nvGrpSpPr>
          <p:cNvPr id="15" name="Gruppieren 14"/>
          <p:cNvGrpSpPr/>
          <p:nvPr userDrawn="1"/>
        </p:nvGrpSpPr>
        <p:grpSpPr>
          <a:xfrm>
            <a:off x="0" y="5049617"/>
            <a:ext cx="9144000" cy="1080000"/>
            <a:chOff x="0" y="5049617"/>
            <a:chExt cx="9144000" cy="1080000"/>
          </a:xfrm>
        </p:grpSpPr>
        <p:sp>
          <p:nvSpPr>
            <p:cNvPr id="9" name="Rechteck 8"/>
            <p:cNvSpPr/>
            <p:nvPr userDrawn="1"/>
          </p:nvSpPr>
          <p:spPr>
            <a:xfrm>
              <a:off x="0" y="5049617"/>
              <a:ext cx="9144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600">
                <a:solidFill>
                  <a:srgbClr val="FFFFFF"/>
                </a:solidFill>
              </a:endParaRPr>
            </a:p>
          </p:txBody>
        </p:sp>
        <p:cxnSp>
          <p:nvCxnSpPr>
            <p:cNvPr id="12" name="Gerade Verbindung 11"/>
            <p:cNvCxnSpPr/>
            <p:nvPr userDrawn="1"/>
          </p:nvCxnSpPr>
          <p:spPr>
            <a:xfrm>
              <a:off x="0" y="5049617"/>
              <a:ext cx="91440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0" y="6129617"/>
              <a:ext cx="91440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3" name="Untertitel 2"/>
          <p:cNvSpPr>
            <a:spLocks noGrp="1"/>
          </p:cNvSpPr>
          <p:nvPr>
            <p:ph type="subTitle" idx="1" hasCustomPrompt="1"/>
          </p:nvPr>
        </p:nvSpPr>
        <p:spPr>
          <a:xfrm>
            <a:off x="720000" y="5049617"/>
            <a:ext cx="7704000" cy="1080000"/>
          </a:xfrm>
        </p:spPr>
        <p:txBody>
          <a:bodyPr anchor="ctr">
            <a:noAutofit/>
          </a:bodyPr>
          <a:lstStyle>
            <a:lvl1pPr marL="0" indent="0" algn="l">
              <a:lnSpc>
                <a:spcPct val="150000"/>
              </a:lnSpc>
              <a:spcBef>
                <a:spcPts val="0"/>
              </a:spcBef>
              <a:buNone/>
              <a:defRPr sz="20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 eingeben</a:t>
            </a:r>
            <a:br>
              <a:rPr lang="de-DE" dirty="0" smtClean="0"/>
            </a:br>
            <a:r>
              <a:rPr lang="de-DE" dirty="0" smtClean="0"/>
              <a:t>Name / Autor und Datum eingeben</a:t>
            </a:r>
            <a:endParaRPr lang="de-DE" dirty="0"/>
          </a:p>
        </p:txBody>
      </p:sp>
      <p:sp>
        <p:nvSpPr>
          <p:cNvPr id="4" name="Fußzeilenplatzhalter 3"/>
          <p:cNvSpPr>
            <a:spLocks noGrp="1"/>
          </p:cNvSpPr>
          <p:nvPr>
            <p:ph type="ftr" sz="quarter" idx="10"/>
          </p:nvPr>
        </p:nvSpPr>
        <p:spPr>
          <a:xfrm>
            <a:off x="3124200" y="6356350"/>
            <a:ext cx="2895600" cy="365125"/>
          </a:xfrm>
          <a:prstGeom prst="rect">
            <a:avLst/>
          </a:prstGeom>
        </p:spPr>
        <p:txBody>
          <a:bodyPr/>
          <a:lstStyle/>
          <a:p>
            <a:pPr fontAlgn="base">
              <a:spcBef>
                <a:spcPct val="0"/>
              </a:spcBef>
              <a:spcAft>
                <a:spcPct val="0"/>
              </a:spcAft>
            </a:pPr>
            <a:endParaRPr lang="de-DE" sz="1600">
              <a:solidFill>
                <a:srgbClr val="000000"/>
              </a:solidFill>
              <a:latin typeface="Arial" charset="0"/>
            </a:endParaRPr>
          </a:p>
        </p:txBody>
      </p:sp>
      <p:sp>
        <p:nvSpPr>
          <p:cNvPr id="5" name="Foliennummernplatzhalter 4"/>
          <p:cNvSpPr>
            <a:spLocks noGrp="1"/>
          </p:cNvSpPr>
          <p:nvPr>
            <p:ph type="sldNum" sz="quarter" idx="11"/>
          </p:nvPr>
        </p:nvSpPr>
        <p:spPr>
          <a:xfrm>
            <a:off x="6553200" y="6356350"/>
            <a:ext cx="2133600" cy="365125"/>
          </a:xfrm>
          <a:prstGeom prst="rect">
            <a:avLst/>
          </a:prstGeom>
        </p:spPr>
        <p:txBody>
          <a:bodyPr/>
          <a:lstStyle/>
          <a:p>
            <a:pPr fontAlgn="base">
              <a:spcBef>
                <a:spcPct val="0"/>
              </a:spcBef>
              <a:spcAft>
                <a:spcPct val="0"/>
              </a:spcAft>
            </a:pPr>
            <a:fld id="{B5026BCB-8107-408A-B057-F0DDAC9FA0F7}" type="slidenum">
              <a:rPr lang="de-DE" sz="1600" smtClean="0">
                <a:solidFill>
                  <a:srgbClr val="000000"/>
                </a:solidFill>
                <a:latin typeface="Arial" charset="0"/>
              </a:rPr>
              <a:pPr fontAlgn="base">
                <a:spcBef>
                  <a:spcPct val="0"/>
                </a:spcBef>
                <a:spcAft>
                  <a:spcPct val="0"/>
                </a:spcAft>
              </a:pPr>
              <a:t>‹#›</a:t>
            </a:fld>
            <a:endParaRPr lang="de-DE" sz="1600">
              <a:solidFill>
                <a:srgbClr val="000000"/>
              </a:solidFill>
              <a:latin typeface="Arial" charset="0"/>
            </a:endParaRPr>
          </a:p>
        </p:txBody>
      </p:sp>
    </p:spTree>
    <p:extLst>
      <p:ext uri="{BB962C8B-B14F-4D97-AF65-F5344CB8AC3E}">
        <p14:creationId xmlns:p14="http://schemas.microsoft.com/office/powerpoint/2010/main" val="38267053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Titel einzeilig eingeben </a:t>
            </a:r>
            <a:endParaRPr lang="de-DE" dirty="0"/>
          </a:p>
        </p:txBody>
      </p:sp>
      <p:sp>
        <p:nvSpPr>
          <p:cNvPr id="8" name="Textplatzhalter 6"/>
          <p:cNvSpPr>
            <a:spLocks noGrp="1"/>
          </p:cNvSpPr>
          <p:nvPr>
            <p:ph type="body" sz="quarter" idx="11" hasCustomPrompt="1"/>
          </p:nvPr>
        </p:nvSpPr>
        <p:spPr>
          <a:xfrm>
            <a:off x="1440000" y="2607607"/>
            <a:ext cx="6120000" cy="450000"/>
          </a:xfrm>
          <a:noFill/>
        </p:spPr>
        <p:txBody>
          <a:bodyPr anchor="ctr">
            <a:noAutofit/>
          </a:bodyPr>
          <a:lstStyle>
            <a:lvl1pPr>
              <a:spcBef>
                <a:spcPts val="0"/>
              </a:spcBef>
              <a:defRPr sz="3200">
                <a:solidFill>
                  <a:schemeClr val="tx2"/>
                </a:solidFill>
              </a:defRPr>
            </a:lvl1pPr>
          </a:lstStyle>
          <a:p>
            <a:pPr lvl="0"/>
            <a:r>
              <a:rPr lang="de-DE" dirty="0" smtClean="0"/>
              <a:t>Thema 2 eingeben</a:t>
            </a:r>
          </a:p>
        </p:txBody>
      </p:sp>
      <p:sp>
        <p:nvSpPr>
          <p:cNvPr id="9" name="Textplatzhalter 6"/>
          <p:cNvSpPr>
            <a:spLocks noGrp="1"/>
          </p:cNvSpPr>
          <p:nvPr>
            <p:ph type="body" sz="quarter" idx="12" hasCustomPrompt="1"/>
          </p:nvPr>
        </p:nvSpPr>
        <p:spPr>
          <a:xfrm>
            <a:off x="1440000" y="3223686"/>
            <a:ext cx="6120000" cy="450000"/>
          </a:xfrm>
          <a:noFill/>
        </p:spPr>
        <p:txBody>
          <a:bodyPr anchor="ctr">
            <a:noAutofit/>
          </a:bodyPr>
          <a:lstStyle>
            <a:lvl1pPr>
              <a:spcBef>
                <a:spcPts val="0"/>
              </a:spcBef>
              <a:defRPr sz="3200">
                <a:solidFill>
                  <a:schemeClr val="tx2"/>
                </a:solidFill>
              </a:defRPr>
            </a:lvl1pPr>
          </a:lstStyle>
          <a:p>
            <a:pPr lvl="0"/>
            <a:r>
              <a:rPr lang="de-DE" dirty="0" smtClean="0"/>
              <a:t>Thema 3 eingeben</a:t>
            </a:r>
          </a:p>
        </p:txBody>
      </p:sp>
      <p:sp>
        <p:nvSpPr>
          <p:cNvPr id="10" name="Textplatzhalter 6"/>
          <p:cNvSpPr>
            <a:spLocks noGrp="1"/>
          </p:cNvSpPr>
          <p:nvPr>
            <p:ph type="body" sz="quarter" idx="13" hasCustomPrompt="1"/>
          </p:nvPr>
        </p:nvSpPr>
        <p:spPr>
          <a:xfrm>
            <a:off x="1440000" y="3839765"/>
            <a:ext cx="6120000" cy="450000"/>
          </a:xfrm>
          <a:noFill/>
        </p:spPr>
        <p:txBody>
          <a:bodyPr anchor="ctr">
            <a:noAutofit/>
          </a:bodyPr>
          <a:lstStyle>
            <a:lvl1pPr>
              <a:spcBef>
                <a:spcPts val="0"/>
              </a:spcBef>
              <a:defRPr sz="3200">
                <a:solidFill>
                  <a:schemeClr val="tx2"/>
                </a:solidFill>
              </a:defRPr>
            </a:lvl1pPr>
          </a:lstStyle>
          <a:p>
            <a:pPr lvl="0"/>
            <a:r>
              <a:rPr lang="de-DE" dirty="0" smtClean="0"/>
              <a:t>Thema 4 eingeben</a:t>
            </a:r>
          </a:p>
        </p:txBody>
      </p:sp>
      <p:sp>
        <p:nvSpPr>
          <p:cNvPr id="11" name="Textplatzhalter 6"/>
          <p:cNvSpPr>
            <a:spLocks noGrp="1"/>
          </p:cNvSpPr>
          <p:nvPr>
            <p:ph type="body" sz="quarter" idx="14" hasCustomPrompt="1"/>
          </p:nvPr>
        </p:nvSpPr>
        <p:spPr>
          <a:xfrm>
            <a:off x="1440000" y="5071923"/>
            <a:ext cx="6120000" cy="450000"/>
          </a:xfrm>
          <a:noFill/>
        </p:spPr>
        <p:txBody>
          <a:bodyPr anchor="ctr">
            <a:noAutofit/>
          </a:bodyPr>
          <a:lstStyle>
            <a:lvl1pPr>
              <a:spcBef>
                <a:spcPts val="0"/>
              </a:spcBef>
              <a:defRPr sz="3200">
                <a:solidFill>
                  <a:schemeClr val="tx2"/>
                </a:solidFill>
              </a:defRPr>
            </a:lvl1pPr>
          </a:lstStyle>
          <a:p>
            <a:pPr lvl="0"/>
            <a:r>
              <a:rPr lang="de-DE" dirty="0" smtClean="0"/>
              <a:t>Thema 6 eingeben</a:t>
            </a:r>
          </a:p>
        </p:txBody>
      </p:sp>
      <p:sp>
        <p:nvSpPr>
          <p:cNvPr id="13" name="Textplatzhalter 6"/>
          <p:cNvSpPr>
            <a:spLocks noGrp="1"/>
          </p:cNvSpPr>
          <p:nvPr>
            <p:ph type="body" sz="quarter" idx="16" hasCustomPrompt="1"/>
          </p:nvPr>
        </p:nvSpPr>
        <p:spPr>
          <a:xfrm>
            <a:off x="1440000" y="4455844"/>
            <a:ext cx="6120000" cy="450000"/>
          </a:xfrm>
          <a:noFill/>
        </p:spPr>
        <p:txBody>
          <a:bodyPr anchor="ctr">
            <a:noAutofit/>
          </a:bodyPr>
          <a:lstStyle>
            <a:lvl1pPr>
              <a:spcBef>
                <a:spcPts val="0"/>
              </a:spcBef>
              <a:defRPr sz="3200">
                <a:solidFill>
                  <a:schemeClr val="tx2"/>
                </a:solidFill>
              </a:defRPr>
            </a:lvl1pPr>
          </a:lstStyle>
          <a:p>
            <a:pPr lvl="0"/>
            <a:r>
              <a:rPr lang="de-DE" dirty="0" smtClean="0"/>
              <a:t>Thema 5 eingeben</a:t>
            </a:r>
          </a:p>
        </p:txBody>
      </p:sp>
      <p:sp>
        <p:nvSpPr>
          <p:cNvPr id="14" name="Textplatzhalter 6"/>
          <p:cNvSpPr>
            <a:spLocks noGrp="1"/>
          </p:cNvSpPr>
          <p:nvPr>
            <p:ph type="body" sz="quarter" idx="17" hasCustomPrompt="1"/>
          </p:nvPr>
        </p:nvSpPr>
        <p:spPr>
          <a:xfrm>
            <a:off x="1440000" y="1991528"/>
            <a:ext cx="6120000" cy="450000"/>
          </a:xfrm>
          <a:noFill/>
        </p:spPr>
        <p:txBody>
          <a:bodyPr anchor="ctr">
            <a:noAutofit/>
          </a:bodyPr>
          <a:lstStyle>
            <a:lvl1pPr>
              <a:spcBef>
                <a:spcPts val="0"/>
              </a:spcBef>
              <a:defRPr sz="3200">
                <a:solidFill>
                  <a:schemeClr val="tx2"/>
                </a:solidFill>
              </a:defRPr>
            </a:lvl1pPr>
          </a:lstStyle>
          <a:p>
            <a:pPr lvl="0"/>
            <a:r>
              <a:rPr lang="de-DE" dirty="0" smtClean="0"/>
              <a:t>Thema 1 eingeben</a:t>
            </a:r>
          </a:p>
        </p:txBody>
      </p:sp>
      <p:sp>
        <p:nvSpPr>
          <p:cNvPr id="16" name="Textplatzhalter 6"/>
          <p:cNvSpPr>
            <a:spLocks noGrp="1"/>
          </p:cNvSpPr>
          <p:nvPr>
            <p:ph type="body" sz="quarter" idx="18" hasCustomPrompt="1"/>
          </p:nvPr>
        </p:nvSpPr>
        <p:spPr>
          <a:xfrm>
            <a:off x="1440000" y="5688000"/>
            <a:ext cx="6120000" cy="450000"/>
          </a:xfrm>
          <a:noFill/>
        </p:spPr>
        <p:txBody>
          <a:bodyPr anchor="ctr">
            <a:noAutofit/>
          </a:bodyPr>
          <a:lstStyle>
            <a:lvl1pPr>
              <a:spcBef>
                <a:spcPts val="0"/>
              </a:spcBef>
              <a:defRPr sz="3200">
                <a:solidFill>
                  <a:schemeClr val="tx2"/>
                </a:solidFill>
              </a:defRPr>
            </a:lvl1pPr>
          </a:lstStyle>
          <a:p>
            <a:pPr lvl="0"/>
            <a:r>
              <a:rPr lang="de-DE" dirty="0" smtClean="0"/>
              <a:t>Thema 7 eingeben</a:t>
            </a:r>
          </a:p>
        </p:txBody>
      </p:sp>
      <p:sp>
        <p:nvSpPr>
          <p:cNvPr id="12"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026BCB-8107-408A-B057-F0DDAC9FA0F7}" type="slidenum">
              <a:rPr lang="de-DE" smtClean="0"/>
              <a:pPr/>
              <a:t>‹#›</a:t>
            </a:fld>
            <a:endParaRPr lang="de-DE" dirty="0"/>
          </a:p>
        </p:txBody>
      </p:sp>
    </p:spTree>
    <p:extLst>
      <p:ext uri="{BB962C8B-B14F-4D97-AF65-F5344CB8AC3E}">
        <p14:creationId xmlns:p14="http://schemas.microsoft.com/office/powerpoint/2010/main" val="482528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einzeilig eingeben</a:t>
            </a:r>
            <a:endParaRPr lang="de-DE" dirty="0"/>
          </a:p>
        </p:txBody>
      </p:sp>
      <p:sp>
        <p:nvSpPr>
          <p:cNvPr id="4" name="Textplatzhalter 3"/>
          <p:cNvSpPr>
            <a:spLocks noGrp="1" noChangeAspect="1"/>
          </p:cNvSpPr>
          <p:nvPr>
            <p:ph type="body" sz="quarter" idx="10" hasCustomPrompt="1"/>
          </p:nvPr>
        </p:nvSpPr>
        <p:spPr>
          <a:xfrm>
            <a:off x="360363" y="1620000"/>
            <a:ext cx="7912100" cy="4635500"/>
          </a:xfrm>
        </p:spPr>
        <p:txBody>
          <a:bodyPr vert="horz" lIns="91440" tIns="45720" rIns="91440" bIns="45720" rtlCol="0">
            <a:noAutofit/>
          </a:bodyPr>
          <a:lstStyle>
            <a:lvl1pPr marL="0" indent="0">
              <a:buFont typeface="Arial" pitchFamily="34" charset="0"/>
              <a:buNone/>
              <a:defRPr lang="de-DE" baseline="0" dirty="0"/>
            </a:lvl1pPr>
          </a:lstStyle>
          <a:p>
            <a:pPr lvl="0"/>
            <a:r>
              <a:rPr lang="de-DE" dirty="0" smtClean="0"/>
              <a:t>Text eingeben</a:t>
            </a:r>
          </a:p>
        </p:txBody>
      </p:sp>
      <p:sp>
        <p:nvSpPr>
          <p:cNvPr id="5"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026BCB-8107-408A-B057-F0DDAC9FA0F7}" type="slidenum">
              <a:rPr lang="de-DE" smtClean="0"/>
              <a:pPr/>
              <a:t>‹#›</a:t>
            </a:fld>
            <a:endParaRPr lang="de-DE" dirty="0"/>
          </a:p>
        </p:txBody>
      </p:sp>
    </p:spTree>
    <p:extLst>
      <p:ext uri="{BB962C8B-B14F-4D97-AF65-F5344CB8AC3E}">
        <p14:creationId xmlns:p14="http://schemas.microsoft.com/office/powerpoint/2010/main" val="1277087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gramm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einzeilig eingeben</a:t>
            </a:r>
            <a:endParaRPr lang="de-DE" dirty="0"/>
          </a:p>
        </p:txBody>
      </p:sp>
      <p:sp>
        <p:nvSpPr>
          <p:cNvPr id="5" name="Diagrammplatzhalter 4"/>
          <p:cNvSpPr>
            <a:spLocks noGrp="1"/>
          </p:cNvSpPr>
          <p:nvPr>
            <p:ph type="chart" sz="quarter" idx="11"/>
          </p:nvPr>
        </p:nvSpPr>
        <p:spPr>
          <a:xfrm>
            <a:off x="360363" y="1620000"/>
            <a:ext cx="7912100" cy="4635500"/>
          </a:xfrm>
        </p:spPr>
        <p:txBody>
          <a:bodyPr anchor="t"/>
          <a:lstStyle>
            <a:lvl1pPr marL="0" indent="0" algn="ctr">
              <a:buNone/>
              <a:defRPr baseline="0"/>
            </a:lvl1pPr>
          </a:lstStyle>
          <a:p>
            <a:endParaRPr lang="de-DE" dirty="0" smtClean="0"/>
          </a:p>
          <a:p>
            <a:endParaRPr lang="de-DE" dirty="0" smtClean="0"/>
          </a:p>
          <a:p>
            <a:r>
              <a:rPr lang="de-DE" dirty="0" smtClean="0"/>
              <a:t>Diagrammsymbol anklicken</a:t>
            </a:r>
            <a:endParaRPr lang="de-DE" dirty="0"/>
          </a:p>
        </p:txBody>
      </p:sp>
      <p:sp>
        <p:nvSpPr>
          <p:cNvPr id="4"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026BCB-8107-408A-B057-F0DDAC9FA0F7}" type="slidenum">
              <a:rPr lang="de-DE" smtClean="0"/>
              <a:pPr/>
              <a:t>‹#›</a:t>
            </a:fld>
            <a:endParaRPr lang="de-DE" dirty="0"/>
          </a:p>
        </p:txBody>
      </p:sp>
    </p:spTree>
    <p:extLst>
      <p:ext uri="{BB962C8B-B14F-4D97-AF65-F5344CB8AC3E}">
        <p14:creationId xmlns:p14="http://schemas.microsoft.com/office/powerpoint/2010/main" val="26441515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ellen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einzeilig eingeben</a:t>
            </a:r>
            <a:endParaRPr lang="de-DE" dirty="0"/>
          </a:p>
        </p:txBody>
      </p:sp>
      <p:sp>
        <p:nvSpPr>
          <p:cNvPr id="4" name="Tabellenplatzhalter 3"/>
          <p:cNvSpPr>
            <a:spLocks noGrp="1"/>
          </p:cNvSpPr>
          <p:nvPr>
            <p:ph type="tbl" sz="quarter" idx="12"/>
          </p:nvPr>
        </p:nvSpPr>
        <p:spPr>
          <a:xfrm>
            <a:off x="360363" y="1980000"/>
            <a:ext cx="7912100" cy="4276800"/>
          </a:xfrm>
        </p:spPr>
        <p:txBody>
          <a:bodyPr/>
          <a:lstStyle>
            <a:lvl1pPr marL="0" indent="0" algn="ctr">
              <a:buNone/>
              <a:defRPr baseline="0"/>
            </a:lvl1pPr>
          </a:lstStyle>
          <a:p>
            <a:endParaRPr lang="de-DE" dirty="0" smtClean="0"/>
          </a:p>
          <a:p>
            <a:endParaRPr lang="de-DE" dirty="0" smtClean="0"/>
          </a:p>
          <a:p>
            <a:r>
              <a:rPr lang="de-DE" dirty="0" smtClean="0"/>
              <a:t>Tabellensymbol anklicken</a:t>
            </a:r>
            <a:endParaRPr lang="de-DE" dirty="0"/>
          </a:p>
        </p:txBody>
      </p:sp>
      <p:sp>
        <p:nvSpPr>
          <p:cNvPr id="5"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026BCB-8107-408A-B057-F0DDAC9FA0F7}" type="slidenum">
              <a:rPr lang="de-DE" smtClean="0"/>
              <a:pPr/>
              <a:t>‹#›</a:t>
            </a:fld>
            <a:endParaRPr lang="de-DE" dirty="0"/>
          </a:p>
        </p:txBody>
      </p:sp>
    </p:spTree>
    <p:extLst>
      <p:ext uri="{BB962C8B-B14F-4D97-AF65-F5344CB8AC3E}">
        <p14:creationId xmlns:p14="http://schemas.microsoft.com/office/powerpoint/2010/main" val="6326095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sgeblendete 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 einzeilig eingeben</a:t>
            </a:r>
            <a:endParaRPr lang="de-DE" dirty="0"/>
          </a:p>
        </p:txBody>
      </p:sp>
      <p:sp>
        <p:nvSpPr>
          <p:cNvPr id="13" name="Inhaltsplatzhalter 12"/>
          <p:cNvSpPr>
            <a:spLocks noGrp="1"/>
          </p:cNvSpPr>
          <p:nvPr>
            <p:ph sz="quarter" idx="11" hasCustomPrompt="1"/>
          </p:nvPr>
        </p:nvSpPr>
        <p:spPr>
          <a:xfrm>
            <a:off x="372174" y="1620000"/>
            <a:ext cx="7900289" cy="4635500"/>
          </a:xfrm>
        </p:spPr>
        <p:txBody>
          <a:bodyPr/>
          <a:lstStyle>
            <a:lvl1pPr marL="0" indent="0">
              <a:buNone/>
              <a:defRPr baseline="0"/>
            </a:lvl1pPr>
          </a:lstStyle>
          <a:p>
            <a:pPr lvl="0"/>
            <a:r>
              <a:rPr lang="de-DE" dirty="0" smtClean="0"/>
              <a:t>Text eingeben oder Inhalt auswählen</a:t>
            </a:r>
            <a:endParaRPr lang="de-DE" dirty="0"/>
          </a:p>
        </p:txBody>
      </p:sp>
      <p:sp>
        <p:nvSpPr>
          <p:cNvPr id="4"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026BCB-8107-408A-B057-F0DDAC9FA0F7}" type="slidenum">
              <a:rPr lang="de-DE" smtClean="0"/>
              <a:pPr/>
              <a:t>‹#›</a:t>
            </a:fld>
            <a:endParaRPr lang="de-DE" dirty="0"/>
          </a:p>
        </p:txBody>
      </p:sp>
    </p:spTree>
    <p:extLst>
      <p:ext uri="{BB962C8B-B14F-4D97-AF65-F5344CB8AC3E}">
        <p14:creationId xmlns:p14="http://schemas.microsoft.com/office/powerpoint/2010/main" val="38913670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9" name="Rechteck 8"/>
          <p:cNvSpPr/>
          <p:nvPr userDrawn="1"/>
        </p:nvSpPr>
        <p:spPr>
          <a:xfrm>
            <a:off x="0" y="1253159"/>
            <a:ext cx="76572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defRPr/>
            </a:pPr>
            <a:r>
              <a:rPr lang="de-DE" sz="3200" dirty="0" smtClean="0">
                <a:solidFill>
                  <a:schemeClr val="bg1"/>
                </a:solidFill>
              </a:rPr>
              <a:t>Herzlichen Dank für Ihr Interesse!</a:t>
            </a:r>
          </a:p>
        </p:txBody>
      </p:sp>
      <p:sp>
        <p:nvSpPr>
          <p:cNvPr id="15" name="Rechteck 14"/>
          <p:cNvSpPr/>
          <p:nvPr userDrawn="1"/>
        </p:nvSpPr>
        <p:spPr>
          <a:xfrm>
            <a:off x="7657200" y="1227439"/>
            <a:ext cx="14868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dirty="0"/>
          </a:p>
        </p:txBody>
      </p:sp>
      <p:sp>
        <p:nvSpPr>
          <p:cNvPr id="4"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026BCB-8107-408A-B057-F0DDAC9FA0F7}" type="slidenum">
              <a:rPr lang="de-DE" smtClean="0"/>
              <a:pPr/>
              <a:t>‹#›</a:t>
            </a:fld>
            <a:endParaRPr lang="de-DE" dirty="0"/>
          </a:p>
        </p:txBody>
      </p:sp>
    </p:spTree>
    <p:extLst>
      <p:ext uri="{BB962C8B-B14F-4D97-AF65-F5344CB8AC3E}">
        <p14:creationId xmlns:p14="http://schemas.microsoft.com/office/powerpoint/2010/main" val="1236253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0DDBED0-35C5-4A41-8030-0715433CF1DC}" type="datetimeFigureOut">
              <a:rPr lang="en-US" smtClean="0"/>
              <a:t>7/12/17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7331C-94BB-1940-B056-41B6AE94592B}" type="slidenum">
              <a:rPr lang="en-US" smtClean="0"/>
              <a:t>‹#›</a:t>
            </a:fld>
            <a:endParaRPr lang="en-US"/>
          </a:p>
        </p:txBody>
      </p:sp>
    </p:spTree>
    <p:extLst>
      <p:ext uri="{BB962C8B-B14F-4D97-AF65-F5344CB8AC3E}">
        <p14:creationId xmlns:p14="http://schemas.microsoft.com/office/powerpoint/2010/main" val="349359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0DDBED0-35C5-4A41-8030-0715433CF1DC}" type="datetimeFigureOut">
              <a:rPr lang="en-US" smtClean="0"/>
              <a:t>7/12/17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7331C-94BB-1940-B056-41B6AE94592B}" type="slidenum">
              <a:rPr lang="en-US" smtClean="0"/>
              <a:t>‹#›</a:t>
            </a:fld>
            <a:endParaRPr lang="en-US"/>
          </a:p>
        </p:txBody>
      </p:sp>
    </p:spTree>
    <p:extLst>
      <p:ext uri="{BB962C8B-B14F-4D97-AF65-F5344CB8AC3E}">
        <p14:creationId xmlns:p14="http://schemas.microsoft.com/office/powerpoint/2010/main" val="1736151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20" Type="http://schemas.openxmlformats.org/officeDocument/2006/relationships/tags" Target="../tags/tag15.xml"/><Relationship Id="rId21" Type="http://schemas.openxmlformats.org/officeDocument/2006/relationships/tags" Target="../tags/tag16.xml"/><Relationship Id="rId22" Type="http://schemas.openxmlformats.org/officeDocument/2006/relationships/tags" Target="../tags/tag17.xml"/><Relationship Id="rId23" Type="http://schemas.openxmlformats.org/officeDocument/2006/relationships/tags" Target="../tags/tag18.xml"/><Relationship Id="rId24" Type="http://schemas.openxmlformats.org/officeDocument/2006/relationships/tags" Target="../tags/tag19.xml"/><Relationship Id="rId25" Type="http://schemas.openxmlformats.org/officeDocument/2006/relationships/tags" Target="../tags/tag20.xml"/><Relationship Id="rId26" Type="http://schemas.openxmlformats.org/officeDocument/2006/relationships/tags" Target="../tags/tag21.xml"/><Relationship Id="rId27" Type="http://schemas.openxmlformats.org/officeDocument/2006/relationships/tags" Target="../tags/tag22.xml"/><Relationship Id="rId28" Type="http://schemas.openxmlformats.org/officeDocument/2006/relationships/tags" Target="../tags/tag23.xml"/><Relationship Id="rId29" Type="http://schemas.openxmlformats.org/officeDocument/2006/relationships/tags" Target="../tags/tag24.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theme" Target="../theme/theme2.xml"/><Relationship Id="rId5" Type="http://schemas.openxmlformats.org/officeDocument/2006/relationships/vmlDrawing" Target="../drawings/vmlDrawing1.vml"/><Relationship Id="rId30" Type="http://schemas.openxmlformats.org/officeDocument/2006/relationships/tags" Target="../tags/tag25.xml"/><Relationship Id="rId31" Type="http://schemas.openxmlformats.org/officeDocument/2006/relationships/tags" Target="../tags/tag26.xml"/><Relationship Id="rId32" Type="http://schemas.openxmlformats.org/officeDocument/2006/relationships/tags" Target="../tags/tag27.xml"/><Relationship Id="rId9" Type="http://schemas.openxmlformats.org/officeDocument/2006/relationships/tags" Target="../tags/tag4.xml"/><Relationship Id="rId6" Type="http://schemas.openxmlformats.org/officeDocument/2006/relationships/tags" Target="../tags/tag1.xml"/><Relationship Id="rId7" Type="http://schemas.openxmlformats.org/officeDocument/2006/relationships/tags" Target="../tags/tag2.xml"/><Relationship Id="rId8" Type="http://schemas.openxmlformats.org/officeDocument/2006/relationships/tags" Target="../tags/tag3.xml"/><Relationship Id="rId33" Type="http://schemas.openxmlformats.org/officeDocument/2006/relationships/tags" Target="../tags/tag28.xml"/><Relationship Id="rId34" Type="http://schemas.openxmlformats.org/officeDocument/2006/relationships/tags" Target="../tags/tag29.xml"/><Relationship Id="rId35" Type="http://schemas.openxmlformats.org/officeDocument/2006/relationships/tags" Target="../tags/tag30.xml"/><Relationship Id="rId36" Type="http://schemas.openxmlformats.org/officeDocument/2006/relationships/tags" Target="../tags/tag31.xml"/><Relationship Id="rId10" Type="http://schemas.openxmlformats.org/officeDocument/2006/relationships/tags" Target="../tags/tag5.xml"/><Relationship Id="rId11" Type="http://schemas.openxmlformats.org/officeDocument/2006/relationships/tags" Target="../tags/tag6.xml"/><Relationship Id="rId12" Type="http://schemas.openxmlformats.org/officeDocument/2006/relationships/tags" Target="../tags/tag7.xml"/><Relationship Id="rId13" Type="http://schemas.openxmlformats.org/officeDocument/2006/relationships/tags" Target="../tags/tag8.xml"/><Relationship Id="rId14" Type="http://schemas.openxmlformats.org/officeDocument/2006/relationships/tags" Target="../tags/tag9.xml"/><Relationship Id="rId15" Type="http://schemas.openxmlformats.org/officeDocument/2006/relationships/tags" Target="../tags/tag10.xml"/><Relationship Id="rId16" Type="http://schemas.openxmlformats.org/officeDocument/2006/relationships/tags" Target="../tags/tag11.xml"/><Relationship Id="rId17" Type="http://schemas.openxmlformats.org/officeDocument/2006/relationships/tags" Target="../tags/tag12.xml"/><Relationship Id="rId18" Type="http://schemas.openxmlformats.org/officeDocument/2006/relationships/tags" Target="../tags/tag13.xml"/><Relationship Id="rId19" Type="http://schemas.openxmlformats.org/officeDocument/2006/relationships/tags" Target="../tags/tag14.xml"/><Relationship Id="rId37" Type="http://schemas.openxmlformats.org/officeDocument/2006/relationships/tags" Target="../tags/tag32.xml"/><Relationship Id="rId38" Type="http://schemas.openxmlformats.org/officeDocument/2006/relationships/tags" Target="../tags/tag33.xml"/><Relationship Id="rId39" Type="http://schemas.openxmlformats.org/officeDocument/2006/relationships/oleObject" Target="../embeddings/oleObject1.bin"/><Relationship Id="rId40" Type="http://schemas.openxmlformats.org/officeDocument/2006/relationships/image" Target="../media/image2.emf"/><Relationship Id="rId4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noChangeAspect="1"/>
          </p:cNvSpPr>
          <p:nvPr>
            <p:ph type="title"/>
          </p:nvPr>
        </p:nvSpPr>
        <p:spPr>
          <a:xfrm>
            <a:off x="360363" y="363140"/>
            <a:ext cx="6578600" cy="588484"/>
          </a:xfrm>
          <a:prstGeom prst="rect">
            <a:avLst/>
          </a:prstGeom>
        </p:spPr>
        <p:txBody>
          <a:bodyPr vert="horz" wrap="square" lIns="91440" tIns="45720" rIns="91440" bIns="45720" rtlCol="0" anchor="ctr">
            <a:noAutofit/>
          </a:bodyPr>
          <a:lstStyle/>
          <a:p>
            <a:r>
              <a:rPr lang="de-DE" dirty="0" smtClean="0"/>
              <a:t>Titel einzeilig eingeben</a:t>
            </a:r>
            <a:endParaRPr lang="de-DE" dirty="0"/>
          </a:p>
        </p:txBody>
      </p:sp>
      <p:sp>
        <p:nvSpPr>
          <p:cNvPr id="3" name="Textplatzhalter 2"/>
          <p:cNvSpPr>
            <a:spLocks noGrp="1"/>
          </p:cNvSpPr>
          <p:nvPr>
            <p:ph type="body" idx="1"/>
          </p:nvPr>
        </p:nvSpPr>
        <p:spPr>
          <a:xfrm>
            <a:off x="360363" y="1620000"/>
            <a:ext cx="8063637" cy="452210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grpSp>
        <p:nvGrpSpPr>
          <p:cNvPr id="108" name="Gruppieren 107"/>
          <p:cNvGrpSpPr/>
          <p:nvPr userDrawn="1"/>
        </p:nvGrpSpPr>
        <p:grpSpPr>
          <a:xfrm>
            <a:off x="0" y="198438"/>
            <a:ext cx="9144000" cy="1055075"/>
            <a:chOff x="0" y="198438"/>
            <a:chExt cx="9144000" cy="1055075"/>
          </a:xfrm>
        </p:grpSpPr>
        <p:sp>
          <p:nvSpPr>
            <p:cNvPr id="9" name="Rectangle 353"/>
            <p:cNvSpPr>
              <a:spLocks noChangeArrowheads="1"/>
            </p:cNvSpPr>
            <p:nvPr userDrawn="1"/>
          </p:nvSpPr>
          <p:spPr bwMode="auto">
            <a:xfrm>
              <a:off x="0" y="1008000"/>
              <a:ext cx="7658100" cy="61913"/>
            </a:xfrm>
            <a:prstGeom prst="rect">
              <a:avLst/>
            </a:prstGeom>
            <a:solidFill>
              <a:srgbClr val="C41237"/>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11" name="Rectangle 355"/>
            <p:cNvSpPr>
              <a:spLocks noChangeArrowheads="1"/>
            </p:cNvSpPr>
            <p:nvPr userDrawn="1"/>
          </p:nvSpPr>
          <p:spPr bwMode="auto">
            <a:xfrm>
              <a:off x="0" y="1130400"/>
              <a:ext cx="7658100" cy="61913"/>
            </a:xfrm>
            <a:prstGeom prst="rect">
              <a:avLst/>
            </a:prstGeom>
            <a:solidFill>
              <a:srgbClr val="595959"/>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13" name="Rectangle 357"/>
            <p:cNvSpPr>
              <a:spLocks noChangeArrowheads="1"/>
            </p:cNvSpPr>
            <p:nvPr userDrawn="1"/>
          </p:nvSpPr>
          <p:spPr bwMode="auto">
            <a:xfrm>
              <a:off x="0" y="1191600"/>
              <a:ext cx="7658100" cy="61913"/>
            </a:xfrm>
            <a:prstGeom prst="rect">
              <a:avLst/>
            </a:prstGeom>
            <a:solidFill>
              <a:srgbClr val="B2B2B2"/>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10" name="Rectangle 354"/>
            <p:cNvSpPr>
              <a:spLocks noChangeArrowheads="1"/>
            </p:cNvSpPr>
            <p:nvPr userDrawn="1"/>
          </p:nvSpPr>
          <p:spPr bwMode="auto">
            <a:xfrm>
              <a:off x="7658100" y="1036575"/>
              <a:ext cx="1485900" cy="61913"/>
            </a:xfrm>
            <a:prstGeom prst="rect">
              <a:avLst/>
            </a:prstGeom>
            <a:solidFill>
              <a:srgbClr val="C41237"/>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12" name="Rectangle 356"/>
            <p:cNvSpPr>
              <a:spLocks noChangeArrowheads="1"/>
            </p:cNvSpPr>
            <p:nvPr userDrawn="1"/>
          </p:nvSpPr>
          <p:spPr bwMode="auto">
            <a:xfrm>
              <a:off x="7658100" y="1155600"/>
              <a:ext cx="1485900" cy="36000"/>
            </a:xfrm>
            <a:prstGeom prst="rect">
              <a:avLst/>
            </a:prstGeom>
            <a:solidFill>
              <a:srgbClr val="595959"/>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14" name="Rectangle 358"/>
            <p:cNvSpPr>
              <a:spLocks noChangeArrowheads="1"/>
            </p:cNvSpPr>
            <p:nvPr userDrawn="1"/>
          </p:nvSpPr>
          <p:spPr bwMode="auto">
            <a:xfrm>
              <a:off x="7658100" y="1190292"/>
              <a:ext cx="1485900" cy="36000"/>
            </a:xfrm>
            <a:prstGeom prst="rect">
              <a:avLst/>
            </a:prstGeom>
            <a:solidFill>
              <a:srgbClr val="B2B2B2"/>
            </a:solidFill>
            <a:ln w="6350">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59" name="Rectangle 353"/>
            <p:cNvSpPr>
              <a:spLocks noChangeArrowheads="1"/>
            </p:cNvSpPr>
            <p:nvPr userDrawn="1"/>
          </p:nvSpPr>
          <p:spPr bwMode="auto">
            <a:xfrm>
              <a:off x="0" y="1069200"/>
              <a:ext cx="7658100" cy="61913"/>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60" name="Rectangle 354"/>
            <p:cNvSpPr>
              <a:spLocks noChangeArrowheads="1"/>
            </p:cNvSpPr>
            <p:nvPr userDrawn="1"/>
          </p:nvSpPr>
          <p:spPr bwMode="auto">
            <a:xfrm>
              <a:off x="7658100" y="1100318"/>
              <a:ext cx="1485900" cy="61913"/>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de-DE">
                <a:solidFill>
                  <a:srgbClr val="C41237"/>
                </a:solidFill>
              </a:endParaRPr>
            </a:p>
          </p:txBody>
        </p:sp>
        <p:sp>
          <p:nvSpPr>
            <p:cNvPr id="63" name="AutoShape 38"/>
            <p:cNvSpPr>
              <a:spLocks noChangeAspect="1" noChangeArrowheads="1" noTextEdit="1"/>
            </p:cNvSpPr>
            <p:nvPr userDrawn="1"/>
          </p:nvSpPr>
          <p:spPr bwMode="auto">
            <a:xfrm>
              <a:off x="7251994" y="198438"/>
              <a:ext cx="16240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C41237"/>
                </a:solidFill>
              </a:endParaRPr>
            </a:p>
          </p:txBody>
        </p:sp>
      </p:grpSp>
      <p:pic>
        <p:nvPicPr>
          <p:cNvPr id="4" name="Grafik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89214" y="197840"/>
            <a:ext cx="1239012" cy="594360"/>
          </a:xfrm>
          <a:prstGeom prst="rect">
            <a:avLst/>
          </a:prstGeom>
        </p:spPr>
      </p:pic>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026BCB-8107-408A-B057-F0DDAC9FA0F7}" type="slidenum">
              <a:rPr lang="de-DE" smtClean="0"/>
              <a:pPr/>
              <a:t>‹#›</a:t>
            </a:fld>
            <a:endParaRPr lang="de-DE" dirty="0"/>
          </a:p>
        </p:txBody>
      </p:sp>
    </p:spTree>
    <p:extLst>
      <p:ext uri="{BB962C8B-B14F-4D97-AF65-F5344CB8AC3E}">
        <p14:creationId xmlns:p14="http://schemas.microsoft.com/office/powerpoint/2010/main" val="58479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4" r:id="rId5"/>
    <p:sldLayoutId id="2147483651" r:id="rId6"/>
    <p:sldLayoutId id="2147483656" r:id="rId7"/>
    <p:sldLayoutId id="2147483665" r:id="rId8"/>
    <p:sldLayoutId id="2147483666" r:id="rId9"/>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rgbClr val="C41237"/>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2"/>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Calibri"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7005"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custDataLst>
              <p:tags r:id="rId7"/>
            </p:custDataLst>
          </p:nvPr>
        </p:nvSpPr>
        <p:spPr bwMode="auto">
          <a:xfrm>
            <a:off x="8205392"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cs typeface="Calibri"/>
            </a:endParaRPr>
          </a:p>
        </p:txBody>
      </p:sp>
      <p:sp>
        <p:nvSpPr>
          <p:cNvPr id="1034" name="Working Draft" hidden="1"/>
          <p:cNvSpPr txBox="1">
            <a:spLocks noChangeArrowheads="1"/>
          </p:cNvSpPr>
          <p:nvPr>
            <p:custDataLst>
              <p:tags r:id="rId8"/>
            </p:custDataLst>
          </p:nvPr>
        </p:nvSpPr>
        <p:spPr bwMode="auto">
          <a:xfrm rot="5400000">
            <a:off x="8154708" y="1980946"/>
            <a:ext cx="180017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smtClean="0">
                <a:solidFill>
                  <a:srgbClr val="000000"/>
                </a:solidFill>
                <a:latin typeface="Calibri"/>
                <a:cs typeface="Calibri"/>
              </a:rPr>
              <a:t>Last Modified 27.02.2014 13:27 W. Europe Standard Time</a:t>
            </a:r>
            <a:endParaRPr lang="en-US" dirty="0" smtClean="0">
              <a:solidFill>
                <a:srgbClr val="000000"/>
              </a:solidFill>
              <a:latin typeface="Calibri"/>
              <a:cs typeface="Calibri"/>
            </a:endParaRPr>
          </a:p>
        </p:txBody>
      </p:sp>
      <p:sp>
        <p:nvSpPr>
          <p:cNvPr id="1035" name="Printed" hidden="1"/>
          <p:cNvSpPr txBox="1">
            <a:spLocks noChangeArrowheads="1"/>
          </p:cNvSpPr>
          <p:nvPr>
            <p:custDataLst>
              <p:tags r:id="rId9"/>
            </p:custDataLst>
          </p:nvPr>
        </p:nvSpPr>
        <p:spPr bwMode="auto">
          <a:xfrm rot="5400000">
            <a:off x="8253296" y="4198926"/>
            <a:ext cx="160300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smtClean="0">
                <a:solidFill>
                  <a:srgbClr val="000000"/>
                </a:solidFill>
                <a:latin typeface="Calibri"/>
                <a:cs typeface="Calibri"/>
              </a:rPr>
              <a:t>Printed 25.02.2014 18:19 W. Europe Standard Time</a:t>
            </a:r>
            <a:endParaRPr lang="en-US" dirty="0" smtClean="0">
              <a:solidFill>
                <a:srgbClr val="000000"/>
              </a:solidFill>
              <a:latin typeface="Calibri"/>
              <a:cs typeface="Calibri"/>
            </a:endParaRPr>
          </a:p>
        </p:txBody>
      </p:sp>
      <p:sp>
        <p:nvSpPr>
          <p:cNvPr id="1036" name="Rectangle 286"/>
          <p:cNvSpPr>
            <a:spLocks noGrp="1" noChangeArrowheads="1"/>
          </p:cNvSpPr>
          <p:nvPr>
            <p:ph type="body" idx="1"/>
            <p:custDataLst>
              <p:tags r:id="rId10"/>
            </p:custDataLst>
          </p:nvPr>
        </p:nvSpPr>
        <p:spPr bwMode="auto">
          <a:xfrm>
            <a:off x="2377117" y="3042754"/>
            <a:ext cx="4389768" cy="1077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custDataLst>
              <p:tags r:id="rId11"/>
            </p:custDataLst>
          </p:nvPr>
        </p:nvSpPr>
        <p:spPr bwMode="auto">
          <a:xfrm>
            <a:off x="121489" y="360242"/>
            <a:ext cx="73012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custDataLst>
              <p:tags r:id="rId12"/>
            </p:custDataLst>
          </p:nvPr>
        </p:nvSpPr>
        <p:spPr bwMode="auto">
          <a:xfrm>
            <a:off x="121489" y="6473"/>
            <a:ext cx="5679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808080"/>
                </a:solidFill>
                <a:cs typeface="Calibri"/>
              </a:rPr>
              <a:t>TRACKER</a:t>
            </a:r>
          </a:p>
        </p:txBody>
      </p:sp>
      <p:sp>
        <p:nvSpPr>
          <p:cNvPr id="11" name="McK 3. Unit of measure" hidden="1"/>
          <p:cNvSpPr txBox="1">
            <a:spLocks noChangeArrowheads="1"/>
          </p:cNvSpPr>
          <p:nvPr>
            <p:custDataLst>
              <p:tags r:id="rId13"/>
            </p:custDataLst>
          </p:nvPr>
        </p:nvSpPr>
        <p:spPr bwMode="auto">
          <a:xfrm>
            <a:off x="121489" y="1271838"/>
            <a:ext cx="44505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dirty="0" smtClean="0">
                <a:solidFill>
                  <a:srgbClr val="808080"/>
                </a:solidFill>
                <a:latin typeface="Calibri"/>
                <a:cs typeface="Calibri"/>
              </a:rPr>
              <a:t>Unit of measure</a:t>
            </a:r>
          </a:p>
        </p:txBody>
      </p:sp>
      <p:grpSp>
        <p:nvGrpSpPr>
          <p:cNvPr id="15" name="ACET" hidden="1"/>
          <p:cNvGrpSpPr>
            <a:grpSpLocks/>
          </p:cNvGrpSpPr>
          <p:nvPr>
            <p:custDataLst>
              <p:tags r:id="rId14"/>
            </p:custDataLst>
          </p:nvPr>
        </p:nvGrpSpPr>
        <p:grpSpPr bwMode="auto">
          <a:xfrm>
            <a:off x="2377117" y="2530914"/>
            <a:ext cx="4389768" cy="448669"/>
            <a:chOff x="915" y="753"/>
            <a:chExt cx="2686" cy="277"/>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53"/>
              <a:ext cx="2686" cy="27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400" b="1" dirty="0">
                  <a:solidFill>
                    <a:srgbClr val="000000"/>
                  </a:solidFill>
                  <a:cs typeface="Calibri"/>
                </a:rPr>
                <a:t>Title</a:t>
              </a:r>
            </a:p>
            <a:p>
              <a:pPr fontAlgn="base">
                <a:spcBef>
                  <a:spcPct val="0"/>
                </a:spcBef>
                <a:spcAft>
                  <a:spcPct val="0"/>
                </a:spcAft>
              </a:pPr>
              <a:r>
                <a:rPr lang="en-US" sz="1400" dirty="0">
                  <a:solidFill>
                    <a:srgbClr val="808080"/>
                  </a:solidFill>
                  <a:cs typeface="Calibri"/>
                </a:rPr>
                <a:t>Unit of measure</a:t>
              </a:r>
            </a:p>
          </p:txBody>
        </p:sp>
      </p:grpSp>
      <p:grpSp>
        <p:nvGrpSpPr>
          <p:cNvPr id="22" name="LegendBoxes" hidden="1"/>
          <p:cNvGrpSpPr>
            <a:grpSpLocks/>
          </p:cNvGrpSpPr>
          <p:nvPr>
            <p:custDataLst>
              <p:tags r:id="rId15"/>
            </p:custDataLst>
          </p:nvPr>
        </p:nvGrpSpPr>
        <p:grpSpPr bwMode="auto">
          <a:xfrm>
            <a:off x="8172743" y="1324361"/>
            <a:ext cx="703263" cy="996951"/>
            <a:chOff x="4936" y="176"/>
            <a:chExt cx="443" cy="628"/>
          </a:xfrm>
        </p:grpSpPr>
        <p:sp>
          <p:nvSpPr>
            <p:cNvPr id="2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2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2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2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grpSp>
      <p:grpSp>
        <p:nvGrpSpPr>
          <p:cNvPr id="31" name="LegendLines" hidden="1"/>
          <p:cNvGrpSpPr>
            <a:grpSpLocks/>
          </p:cNvGrpSpPr>
          <p:nvPr>
            <p:custDataLst>
              <p:tags r:id="rId16"/>
            </p:custDataLst>
          </p:nvPr>
        </p:nvGrpSpPr>
        <p:grpSpPr bwMode="auto">
          <a:xfrm>
            <a:off x="7864768" y="1324361"/>
            <a:ext cx="1011238" cy="730251"/>
            <a:chOff x="4750" y="176"/>
            <a:chExt cx="637"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Calibri"/>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Calibri"/>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cs typeface="Calibri"/>
              </a:endParaRPr>
            </a:p>
          </p:txBody>
        </p:sp>
        <p:sp>
          <p:nvSpPr>
            <p:cNvPr id="3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sp>
          <p:nvSpPr>
            <p:cNvPr id="3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sp>
          <p:nvSpPr>
            <p:cNvPr id="3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grpSp>
      <p:grpSp>
        <p:nvGrpSpPr>
          <p:cNvPr id="38" name="McKSticker" hidden="1"/>
          <p:cNvGrpSpPr/>
          <p:nvPr>
            <p:custDataLst>
              <p:tags r:id="rId17"/>
            </p:custDataLst>
          </p:nvPr>
        </p:nvGrpSpPr>
        <p:grpSpPr bwMode="auto">
          <a:xfrm>
            <a:off x="7991341" y="1324361"/>
            <a:ext cx="884665" cy="212366"/>
            <a:chOff x="7856110" y="285750"/>
            <a:chExt cx="884665" cy="212366"/>
          </a:xfrm>
        </p:grpSpPr>
        <p:sp>
          <p:nvSpPr>
            <p:cNvPr id="3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0000"/>
                </a:buClr>
              </a:pPr>
              <a:r>
                <a:rPr lang="en-US" sz="1200" dirty="0">
                  <a:solidFill>
                    <a:srgbClr val="808080"/>
                  </a:solidFill>
                  <a:cs typeface="Calibri"/>
                </a:rPr>
                <a:t>PRELIMINARY</a:t>
              </a:r>
            </a:p>
          </p:txBody>
        </p:sp>
        <p:cxnSp>
          <p:nvCxnSpPr>
            <p:cNvPr id="40" name="AutoShape 31"/>
            <p:cNvCxnSpPr>
              <a:cxnSpLocks noChangeShapeType="1"/>
              <a:stCxn id="39" idx="2"/>
              <a:endCxn id="3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custDataLst>
              <p:tags r:id="rId18"/>
            </p:custDataLst>
          </p:nvPr>
        </p:nvGrpSpPr>
        <p:grpSpPr bwMode="auto">
          <a:xfrm>
            <a:off x="8106169" y="1324361"/>
            <a:ext cx="769837" cy="1306516"/>
            <a:chOff x="6655594" y="273840"/>
            <a:chExt cx="769837" cy="1306516"/>
          </a:xfrm>
        </p:grpSpPr>
        <p:grpSp>
          <p:nvGrpSpPr>
            <p:cNvPr id="43" name="MoonLegend1"/>
            <p:cNvGrpSpPr>
              <a:grpSpLocks noChangeAspect="1"/>
            </p:cNvGrpSpPr>
            <p:nvPr>
              <p:custDataLst>
                <p:tags r:id="rId24"/>
              </p:custDataLst>
            </p:nvPr>
          </p:nvGrpSpPr>
          <p:grpSpPr bwMode="auto">
            <a:xfrm>
              <a:off x="6655594" y="273840"/>
              <a:ext cx="209550" cy="209551"/>
              <a:chOff x="4533" y="183"/>
              <a:chExt cx="144" cy="144"/>
            </a:xfrm>
          </p:grpSpPr>
          <p:sp>
            <p:nvSpPr>
              <p:cNvPr id="61" name="Oval 38"/>
              <p:cNvSpPr>
                <a:spLocks noChangeAspect="1" noChangeArrowheads="1"/>
              </p:cNvSpPr>
              <p:nvPr>
                <p:custDataLst>
                  <p:tags r:id="rId37"/>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62" name="Arc 39"/>
              <p:cNvSpPr>
                <a:spLocks noChangeAspect="1"/>
              </p:cNvSpPr>
              <p:nvPr>
                <p:custDataLst>
                  <p:tags r:id="rId38"/>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grpSp>
        <p:grpSp>
          <p:nvGrpSpPr>
            <p:cNvPr id="44" name="MoonLegend2"/>
            <p:cNvGrpSpPr>
              <a:grpSpLocks noChangeAspect="1"/>
            </p:cNvGrpSpPr>
            <p:nvPr>
              <p:custDataLst>
                <p:tags r:id="rId25"/>
              </p:custDataLst>
            </p:nvPr>
          </p:nvGrpSpPr>
          <p:grpSpPr bwMode="auto">
            <a:xfrm>
              <a:off x="6655594" y="548081"/>
              <a:ext cx="209550" cy="209551"/>
              <a:chOff x="1694" y="2044"/>
              <a:chExt cx="160" cy="160"/>
            </a:xfrm>
          </p:grpSpPr>
          <p:sp>
            <p:nvSpPr>
              <p:cNvPr id="59" name="Oval 41"/>
              <p:cNvSpPr>
                <a:spLocks noChangeAspect="1" noChangeArrowheads="1"/>
              </p:cNvSpPr>
              <p:nvPr>
                <p:custDataLst>
                  <p:tags r:id="rId3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60" name="Arc 42"/>
              <p:cNvSpPr>
                <a:spLocks noChangeAspect="1"/>
              </p:cNvSpPr>
              <p:nvPr>
                <p:custDataLst>
                  <p:tags r:id="rId36"/>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grpSp>
        <p:grpSp>
          <p:nvGrpSpPr>
            <p:cNvPr id="45" name="MoonLegend4"/>
            <p:cNvGrpSpPr>
              <a:grpSpLocks noChangeAspect="1"/>
            </p:cNvGrpSpPr>
            <p:nvPr>
              <p:custDataLst>
                <p:tags r:id="rId26"/>
              </p:custDataLst>
            </p:nvPr>
          </p:nvGrpSpPr>
          <p:grpSpPr bwMode="auto">
            <a:xfrm>
              <a:off x="6655594" y="1096563"/>
              <a:ext cx="209550" cy="209551"/>
              <a:chOff x="4495" y="1198"/>
              <a:chExt cx="160" cy="160"/>
            </a:xfrm>
          </p:grpSpPr>
          <p:sp>
            <p:nvSpPr>
              <p:cNvPr id="57" name="Oval 47"/>
              <p:cNvSpPr>
                <a:spLocks noChangeAspect="1" noChangeArrowheads="1"/>
              </p:cNvSpPr>
              <p:nvPr>
                <p:custDataLst>
                  <p:tags r:id="rId3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58" name="Arc 48"/>
              <p:cNvSpPr>
                <a:spLocks noChangeAspect="1"/>
              </p:cNvSpPr>
              <p:nvPr>
                <p:custDataLst>
                  <p:tags r:id="rId34"/>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grpSp>
        <p:grpSp>
          <p:nvGrpSpPr>
            <p:cNvPr id="46" name="MoonLegend5"/>
            <p:cNvGrpSpPr>
              <a:grpSpLocks noChangeAspect="1"/>
            </p:cNvGrpSpPr>
            <p:nvPr>
              <p:custDataLst>
                <p:tags r:id="rId27"/>
              </p:custDataLst>
            </p:nvPr>
          </p:nvGrpSpPr>
          <p:grpSpPr bwMode="auto">
            <a:xfrm>
              <a:off x="6655594" y="1370805"/>
              <a:ext cx="209550" cy="209551"/>
              <a:chOff x="4495" y="1440"/>
              <a:chExt cx="160" cy="160"/>
            </a:xfrm>
          </p:grpSpPr>
          <p:sp>
            <p:nvSpPr>
              <p:cNvPr id="55" name="Oval 50"/>
              <p:cNvSpPr>
                <a:spLocks noChangeAspect="1" noChangeArrowheads="1"/>
              </p:cNvSpPr>
              <p:nvPr>
                <p:custDataLst>
                  <p:tags r:id="rId3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56" name="Oval 51"/>
              <p:cNvSpPr>
                <a:spLocks noChangeAspect="1" noChangeArrowheads="1"/>
              </p:cNvSpPr>
              <p:nvPr>
                <p:custDataLst>
                  <p:tags r:id="rId32"/>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grpSp>
        <p:sp>
          <p:nvSpPr>
            <p:cNvPr id="47" name="Legend1"/>
            <p:cNvSpPr>
              <a:spLocks noChangeArrowheads="1"/>
            </p:cNvSpPr>
            <p:nvPr/>
          </p:nvSpPr>
          <p:spPr bwMode="auto">
            <a:xfrm>
              <a:off x="6976269" y="28654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dirty="0">
                  <a:solidFill>
                    <a:srgbClr val="000000"/>
                  </a:solidFill>
                  <a:cs typeface="Calibri"/>
                </a:rPr>
                <a:t>Legend</a:t>
              </a:r>
            </a:p>
          </p:txBody>
        </p:sp>
        <p:sp>
          <p:nvSpPr>
            <p:cNvPr id="48" name="Legend2"/>
            <p:cNvSpPr>
              <a:spLocks noChangeArrowheads="1"/>
            </p:cNvSpPr>
            <p:nvPr/>
          </p:nvSpPr>
          <p:spPr bwMode="auto">
            <a:xfrm>
              <a:off x="6976269" y="561178"/>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dirty="0">
                  <a:solidFill>
                    <a:srgbClr val="000000"/>
                  </a:solidFill>
                  <a:cs typeface="Calibri"/>
                </a:rPr>
                <a:t>Legend</a:t>
              </a:r>
            </a:p>
          </p:txBody>
        </p:sp>
        <p:sp>
          <p:nvSpPr>
            <p:cNvPr id="49" name="Legend3"/>
            <p:cNvSpPr>
              <a:spLocks noChangeArrowheads="1"/>
            </p:cNvSpPr>
            <p:nvPr/>
          </p:nvSpPr>
          <p:spPr bwMode="auto">
            <a:xfrm>
              <a:off x="6976269" y="835817"/>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dirty="0">
                  <a:solidFill>
                    <a:srgbClr val="000000"/>
                  </a:solidFill>
                  <a:cs typeface="Calibri"/>
                </a:rPr>
                <a:t>Legend</a:t>
              </a:r>
            </a:p>
          </p:txBody>
        </p:sp>
        <p:sp>
          <p:nvSpPr>
            <p:cNvPr id="50" name="Legend4"/>
            <p:cNvSpPr>
              <a:spLocks noChangeArrowheads="1"/>
            </p:cNvSpPr>
            <p:nvPr/>
          </p:nvSpPr>
          <p:spPr bwMode="auto">
            <a:xfrm>
              <a:off x="6976269" y="110728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a:solidFill>
                    <a:srgbClr val="000000"/>
                  </a:solidFill>
                  <a:cs typeface="Calibri"/>
                </a:rPr>
                <a:t>Legend</a:t>
              </a:r>
            </a:p>
          </p:txBody>
        </p:sp>
        <p:sp>
          <p:nvSpPr>
            <p:cNvPr id="51" name="Legend5"/>
            <p:cNvSpPr>
              <a:spLocks noChangeArrowheads="1"/>
            </p:cNvSpPr>
            <p:nvPr/>
          </p:nvSpPr>
          <p:spPr bwMode="auto">
            <a:xfrm>
              <a:off x="6976269" y="138350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000000"/>
                </a:buClr>
              </a:pPr>
              <a:r>
                <a:rPr lang="en-US" sz="1200" dirty="0">
                  <a:solidFill>
                    <a:srgbClr val="000000"/>
                  </a:solidFill>
                  <a:cs typeface="Calibri"/>
                </a:rPr>
                <a:t>Legend</a:t>
              </a:r>
            </a:p>
          </p:txBody>
        </p:sp>
        <p:grpSp>
          <p:nvGrpSpPr>
            <p:cNvPr id="52" name="MoonLegend3"/>
            <p:cNvGrpSpPr>
              <a:grpSpLocks noChangeAspect="1"/>
            </p:cNvGrpSpPr>
            <p:nvPr>
              <p:custDataLst>
                <p:tags r:id="rId28"/>
              </p:custDataLst>
            </p:nvPr>
          </p:nvGrpSpPr>
          <p:grpSpPr bwMode="auto">
            <a:xfrm>
              <a:off x="6655594" y="822322"/>
              <a:ext cx="209550" cy="209551"/>
              <a:chOff x="4495" y="1198"/>
              <a:chExt cx="160" cy="160"/>
            </a:xfrm>
          </p:grpSpPr>
          <p:sp>
            <p:nvSpPr>
              <p:cNvPr id="53" name="Oval 47"/>
              <p:cNvSpPr>
                <a:spLocks noChangeAspect="1" noChangeArrowheads="1"/>
              </p:cNvSpPr>
              <p:nvPr>
                <p:custDataLst>
                  <p:tags r:id="rId2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sp>
            <p:nvSpPr>
              <p:cNvPr id="54" name="Arc 48"/>
              <p:cNvSpPr>
                <a:spLocks noChangeAspect="1"/>
              </p:cNvSpPr>
              <p:nvPr>
                <p:custDataLst>
                  <p:tags r:id="rId30"/>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Calibri"/>
                </a:endParaRPr>
              </a:p>
            </p:txBody>
          </p:sp>
        </p:grpSp>
      </p:grpSp>
      <p:grpSp>
        <p:nvGrpSpPr>
          <p:cNvPr id="7" name="McK Slide Elements" hidden="1"/>
          <p:cNvGrpSpPr/>
          <p:nvPr>
            <p:custDataLst>
              <p:tags r:id="rId19"/>
            </p:custDataLst>
          </p:nvPr>
        </p:nvGrpSpPr>
        <p:grpSpPr bwMode="auto">
          <a:xfrm>
            <a:off x="119061" y="6355157"/>
            <a:ext cx="8796541" cy="350675"/>
            <a:chOff x="119061" y="6355157"/>
            <a:chExt cx="8796541" cy="350675"/>
          </a:xfrm>
        </p:grpSpPr>
        <p:sp>
          <p:nvSpPr>
            <p:cNvPr id="64" name="McK 4. Footnote"/>
            <p:cNvSpPr txBox="1">
              <a:spLocks noChangeArrowheads="1"/>
            </p:cNvSpPr>
            <p:nvPr>
              <p:custDataLst>
                <p:tags r:id="rId22"/>
              </p:custDataLst>
            </p:nvPr>
          </p:nvSpPr>
          <p:spPr bwMode="auto">
            <a:xfrm>
              <a:off x="119062" y="6355157"/>
              <a:ext cx="879654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3663" indent="-93663" fontAlgn="base">
                <a:spcBef>
                  <a:spcPct val="0"/>
                </a:spcBef>
                <a:spcAft>
                  <a:spcPct val="0"/>
                </a:spcAft>
                <a:defRPr/>
              </a:pPr>
              <a:r>
                <a:rPr lang="en-US" sz="1000" dirty="0" smtClean="0">
                  <a:solidFill>
                    <a:srgbClr val="000000"/>
                  </a:solidFill>
                  <a:latin typeface="Calibri"/>
                  <a:cs typeface="Calibri"/>
                </a:rPr>
                <a:t>1 Footnote</a:t>
              </a:r>
            </a:p>
          </p:txBody>
        </p:sp>
        <p:sp>
          <p:nvSpPr>
            <p:cNvPr id="65" name="McK 5. Source"/>
            <p:cNvSpPr>
              <a:spLocks noChangeArrowheads="1"/>
            </p:cNvSpPr>
            <p:nvPr>
              <p:custDataLst>
                <p:tags r:id="rId23"/>
              </p:custDataLst>
            </p:nvPr>
          </p:nvSpPr>
          <p:spPr bwMode="auto">
            <a:xfrm>
              <a:off x="119061" y="6551944"/>
              <a:ext cx="825207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fontAlgn="base">
                <a:spcBef>
                  <a:spcPct val="0"/>
                </a:spcBef>
                <a:spcAft>
                  <a:spcPct val="0"/>
                </a:spcAft>
                <a:tabLst>
                  <a:tab pos="422275" algn="l"/>
                </a:tabLst>
              </a:pPr>
              <a:r>
                <a:rPr lang="en-US" sz="1000" dirty="0" smtClean="0">
                  <a:solidFill>
                    <a:srgbClr val="000000"/>
                  </a:solidFill>
                  <a:cs typeface="Calibri"/>
                </a:rPr>
                <a:t>Source: Source</a:t>
              </a:r>
            </a:p>
          </p:txBody>
        </p:sp>
      </p:grpSp>
      <p:grpSp>
        <p:nvGrpSpPr>
          <p:cNvPr id="63" name="Gruppieren 107"/>
          <p:cNvGrpSpPr/>
          <p:nvPr>
            <p:custDataLst>
              <p:tags r:id="rId20"/>
            </p:custDataLst>
          </p:nvPr>
        </p:nvGrpSpPr>
        <p:grpSpPr bwMode="auto">
          <a:xfrm>
            <a:off x="0" y="198438"/>
            <a:ext cx="9144000" cy="1055075"/>
            <a:chOff x="0" y="198438"/>
            <a:chExt cx="9144000" cy="1055075"/>
          </a:xfrm>
        </p:grpSpPr>
        <p:sp>
          <p:nvSpPr>
            <p:cNvPr id="67" name="Rectangle 353"/>
            <p:cNvSpPr>
              <a:spLocks noChangeArrowheads="1"/>
            </p:cNvSpPr>
            <p:nvPr userDrawn="1"/>
          </p:nvSpPr>
          <p:spPr bwMode="auto">
            <a:xfrm>
              <a:off x="0" y="1008000"/>
              <a:ext cx="7658100" cy="61913"/>
            </a:xfrm>
            <a:prstGeom prst="rect">
              <a:avLst/>
            </a:prstGeom>
            <a:solidFill>
              <a:srgbClr val="C41237"/>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68" name="Rectangle 355"/>
            <p:cNvSpPr>
              <a:spLocks noChangeArrowheads="1"/>
            </p:cNvSpPr>
            <p:nvPr userDrawn="1"/>
          </p:nvSpPr>
          <p:spPr bwMode="auto">
            <a:xfrm>
              <a:off x="0" y="1130400"/>
              <a:ext cx="7658100" cy="61913"/>
            </a:xfrm>
            <a:prstGeom prst="rect">
              <a:avLst/>
            </a:prstGeom>
            <a:solidFill>
              <a:srgbClr val="595959"/>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69" name="Rectangle 357"/>
            <p:cNvSpPr>
              <a:spLocks noChangeArrowheads="1"/>
            </p:cNvSpPr>
            <p:nvPr userDrawn="1"/>
          </p:nvSpPr>
          <p:spPr bwMode="auto">
            <a:xfrm>
              <a:off x="0" y="1191600"/>
              <a:ext cx="7658100" cy="61913"/>
            </a:xfrm>
            <a:prstGeom prst="rect">
              <a:avLst/>
            </a:prstGeom>
            <a:solidFill>
              <a:srgbClr val="B2B2B2"/>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70" name="Rectangle 354"/>
            <p:cNvSpPr>
              <a:spLocks noChangeArrowheads="1"/>
            </p:cNvSpPr>
            <p:nvPr userDrawn="1"/>
          </p:nvSpPr>
          <p:spPr bwMode="auto">
            <a:xfrm>
              <a:off x="7658100" y="1036575"/>
              <a:ext cx="1485900" cy="61913"/>
            </a:xfrm>
            <a:prstGeom prst="rect">
              <a:avLst/>
            </a:prstGeom>
            <a:solidFill>
              <a:srgbClr val="C41237"/>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71" name="Rectangle 356"/>
            <p:cNvSpPr>
              <a:spLocks noChangeArrowheads="1"/>
            </p:cNvSpPr>
            <p:nvPr userDrawn="1"/>
          </p:nvSpPr>
          <p:spPr bwMode="auto">
            <a:xfrm>
              <a:off x="7658100" y="1155600"/>
              <a:ext cx="1485900" cy="36000"/>
            </a:xfrm>
            <a:prstGeom prst="rect">
              <a:avLst/>
            </a:prstGeom>
            <a:solidFill>
              <a:srgbClr val="595959"/>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72" name="Rectangle 358"/>
            <p:cNvSpPr>
              <a:spLocks noChangeArrowheads="1"/>
            </p:cNvSpPr>
            <p:nvPr userDrawn="1"/>
          </p:nvSpPr>
          <p:spPr bwMode="auto">
            <a:xfrm>
              <a:off x="7658100" y="1190292"/>
              <a:ext cx="1485900" cy="36000"/>
            </a:xfrm>
            <a:prstGeom prst="rect">
              <a:avLst/>
            </a:prstGeom>
            <a:solidFill>
              <a:srgbClr val="B2B2B2"/>
            </a:solidFill>
            <a:ln w="6350">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73" name="Rectangle 353"/>
            <p:cNvSpPr>
              <a:spLocks noChangeArrowheads="1"/>
            </p:cNvSpPr>
            <p:nvPr userDrawn="1"/>
          </p:nvSpPr>
          <p:spPr bwMode="auto">
            <a:xfrm>
              <a:off x="0" y="1069200"/>
              <a:ext cx="7658100" cy="61913"/>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74" name="Rectangle 354"/>
            <p:cNvSpPr>
              <a:spLocks noChangeArrowheads="1"/>
            </p:cNvSpPr>
            <p:nvPr userDrawn="1"/>
          </p:nvSpPr>
          <p:spPr bwMode="auto">
            <a:xfrm>
              <a:off x="7658100" y="1100318"/>
              <a:ext cx="1485900" cy="61913"/>
            </a:xfrm>
            <a:prstGeom prst="rect">
              <a:avLst/>
            </a:prstGeom>
            <a:solidFill>
              <a:schemeClr val="bg1"/>
            </a:solidFill>
            <a:ln w="9525">
              <a:noFill/>
              <a:miter lim="800000"/>
              <a:headEnd/>
              <a:tailEnd/>
            </a:ln>
            <a:effectLst/>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solidFill>
                  <a:srgbClr val="C41237"/>
                </a:solidFill>
                <a:latin typeface="Calibri"/>
                <a:cs typeface="Calibri"/>
                <a:sym typeface="Calibri"/>
              </a:endParaRPr>
            </a:p>
          </p:txBody>
        </p:sp>
        <p:sp>
          <p:nvSpPr>
            <p:cNvPr id="75" name="AutoShape 38"/>
            <p:cNvSpPr>
              <a:spLocks noChangeAspect="1" noChangeArrowheads="1" noTextEdit="1"/>
            </p:cNvSpPr>
            <p:nvPr userDrawn="1"/>
          </p:nvSpPr>
          <p:spPr bwMode="auto">
            <a:xfrm>
              <a:off x="7251994" y="198438"/>
              <a:ext cx="16240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600">
                <a:solidFill>
                  <a:srgbClr val="C41237"/>
                </a:solidFill>
                <a:cs typeface="Calibri"/>
              </a:endParaRPr>
            </a:p>
          </p:txBody>
        </p:sp>
      </p:grpSp>
      <p:pic>
        <p:nvPicPr>
          <p:cNvPr id="76" name="Grafik 3"/>
          <p:cNvPicPr>
            <a:picLocks noChangeAspect="1"/>
          </p:cNvPicPr>
          <p:nvPr>
            <p:custDataLst>
              <p:tags r:id="rId21"/>
            </p:custDataLst>
          </p:nvPr>
        </p:nvPicPr>
        <p:blipFill>
          <a:blip r:embed="rId41" cstate="print">
            <a:extLst>
              <a:ext uri="{28A0092B-C50C-407E-A947-70E740481C1C}">
                <a14:useLocalDpi xmlns:a14="http://schemas.microsoft.com/office/drawing/2010/main" val="0"/>
              </a:ext>
            </a:extLst>
          </a:blip>
          <a:stretch>
            <a:fillRect/>
          </a:stretch>
        </p:blipFill>
        <p:spPr bwMode="auto">
          <a:xfrm>
            <a:off x="7636994" y="278505"/>
            <a:ext cx="1239012" cy="594360"/>
          </a:xfrm>
          <a:prstGeom prst="rect">
            <a:avLst/>
          </a:prstGeom>
        </p:spPr>
      </p:pic>
    </p:spTree>
    <p:extLst>
      <p:ext uri="{BB962C8B-B14F-4D97-AF65-F5344CB8AC3E}">
        <p14:creationId xmlns:p14="http://schemas.microsoft.com/office/powerpoint/2010/main" val="3470861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2800" b="1" baseline="0">
          <a:solidFill>
            <a:schemeClr val="accent3"/>
          </a:solidFill>
          <a:latin typeface="+mj-lt"/>
          <a:ea typeface="Arial Unicode MS" pitchFamily="34" charset="-128"/>
          <a:cs typeface="Calibri"/>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400" baseline="0">
          <a:solidFill>
            <a:schemeClr val="tx1"/>
          </a:solidFill>
          <a:latin typeface="+mn-lt"/>
          <a:ea typeface="Arial Unicode MS" pitchFamily="34" charset="-128"/>
          <a:cs typeface="Calibri"/>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ea typeface="Arial Unicode MS" pitchFamily="34" charset="-128"/>
          <a:cs typeface="Calibri"/>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ea typeface="Arial Unicode MS" pitchFamily="34" charset="-128"/>
          <a:cs typeface="Calibri"/>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ea typeface="Arial Unicode MS" pitchFamily="34" charset="-128"/>
          <a:cs typeface="Calibri"/>
        </a:defRPr>
      </a:lvl4pPr>
      <a:lvl5pPr marL="765029" indent="-132818" algn="l" defTabSz="913526"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ea typeface="Arial Unicode MS" pitchFamily="34" charset="-128"/>
          <a:cs typeface="Calibri"/>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720000" y="1809346"/>
            <a:ext cx="7704000" cy="2291574"/>
          </a:xfrm>
        </p:spPr>
        <p:txBody>
          <a:bodyPr/>
          <a:lstStyle/>
          <a:p>
            <a:pPr algn="ctr"/>
            <a:r>
              <a:rPr lang="en-US" sz="3600" dirty="0" smtClean="0"/>
              <a:t>The Face of European Philanthropy</a:t>
            </a:r>
            <a:r>
              <a:rPr lang="en-US" sz="3200" dirty="0" smtClean="0"/>
              <a:t/>
            </a:r>
            <a:br>
              <a:rPr lang="en-US" sz="3200" dirty="0" smtClean="0"/>
            </a:br>
            <a:r>
              <a:rPr lang="en-US" dirty="0" smtClean="0"/>
              <a:t>From Scale </a:t>
            </a:r>
            <a:r>
              <a:rPr lang="en-US" dirty="0"/>
              <a:t>and Scope to Performance </a:t>
            </a:r>
            <a:r>
              <a:rPr lang="en-US" dirty="0" smtClean="0"/>
              <a:t>and Impact</a:t>
            </a:r>
            <a:endParaRPr lang="de-DE" sz="4400" dirty="0"/>
          </a:p>
        </p:txBody>
      </p:sp>
      <p:sp>
        <p:nvSpPr>
          <p:cNvPr id="8" name="Untertitel 4"/>
          <p:cNvSpPr>
            <a:spLocks noGrp="1"/>
          </p:cNvSpPr>
          <p:nvPr>
            <p:ph type="subTitle" idx="1"/>
          </p:nvPr>
        </p:nvSpPr>
        <p:spPr>
          <a:xfrm>
            <a:off x="924127" y="5059142"/>
            <a:ext cx="8219873" cy="1080000"/>
          </a:xfrm>
        </p:spPr>
        <p:txBody>
          <a:bodyPr/>
          <a:lstStyle/>
          <a:p>
            <a:r>
              <a:rPr lang="en-US" dirty="0"/>
              <a:t>ERNOP </a:t>
            </a:r>
            <a:r>
              <a:rPr lang="en-US" dirty="0" smtClean="0"/>
              <a:t>Conference │Copenhagen │13 -14 </a:t>
            </a:r>
            <a:r>
              <a:rPr lang="de-DE" dirty="0" err="1" smtClean="0"/>
              <a:t>July</a:t>
            </a:r>
            <a:r>
              <a:rPr lang="de-DE" dirty="0" smtClean="0"/>
              <a:t> 2017</a:t>
            </a:r>
          </a:p>
          <a:p>
            <a:r>
              <a:rPr lang="de-DE" dirty="0"/>
              <a:t>Helmut K. </a:t>
            </a:r>
            <a:r>
              <a:rPr lang="de-DE" dirty="0" smtClean="0"/>
              <a:t>Anheier │Hertie School of </a:t>
            </a:r>
            <a:r>
              <a:rPr lang="de-DE" dirty="0"/>
              <a:t>Governance│ </a:t>
            </a:r>
            <a:r>
              <a:rPr lang="de-DE" dirty="0" smtClean="0"/>
              <a:t>Heidelberg University</a:t>
            </a:r>
            <a:endParaRPr lang="de-DE" dirty="0"/>
          </a:p>
        </p:txBody>
      </p:sp>
    </p:spTree>
    <p:extLst>
      <p:ext uri="{BB962C8B-B14F-4D97-AF65-F5344CB8AC3E}">
        <p14:creationId xmlns:p14="http://schemas.microsoft.com/office/powerpoint/2010/main" val="315166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257940" y="1724594"/>
            <a:ext cx="7028709" cy="3999215"/>
          </a:xfrm>
          <a:prstGeom prst="rect">
            <a:avLst/>
          </a:prstGeom>
        </p:spPr>
      </p:pic>
      <p:sp>
        <p:nvSpPr>
          <p:cNvPr id="2" name="Titel 1"/>
          <p:cNvSpPr>
            <a:spLocks noGrp="1"/>
          </p:cNvSpPr>
          <p:nvPr>
            <p:ph type="title"/>
          </p:nvPr>
        </p:nvSpPr>
        <p:spPr>
          <a:xfrm>
            <a:off x="257940" y="171729"/>
            <a:ext cx="5475965" cy="646331"/>
          </a:xfrm>
        </p:spPr>
        <p:txBody>
          <a:bodyPr>
            <a:normAutofit/>
          </a:bodyPr>
          <a:lstStyle/>
          <a:p>
            <a:r>
              <a:rPr lang="de-DE" dirty="0" err="1" smtClean="0"/>
              <a:t>Similar</a:t>
            </a:r>
            <a:r>
              <a:rPr lang="de-DE" dirty="0" smtClean="0"/>
              <a:t> in </a:t>
            </a:r>
            <a:r>
              <a:rPr lang="de-DE" dirty="0" err="1" smtClean="0"/>
              <a:t>Switzerland</a:t>
            </a:r>
            <a:endParaRPr lang="de-DE" dirty="0"/>
          </a:p>
        </p:txBody>
      </p:sp>
      <p:sp>
        <p:nvSpPr>
          <p:cNvPr id="3" name="Rechteck 2"/>
          <p:cNvSpPr/>
          <p:nvPr/>
        </p:nvSpPr>
        <p:spPr>
          <a:xfrm>
            <a:off x="5068111" y="6480763"/>
            <a:ext cx="3906387" cy="369332"/>
          </a:xfrm>
          <a:prstGeom prst="rect">
            <a:avLst/>
          </a:prstGeom>
        </p:spPr>
        <p:txBody>
          <a:bodyPr wrap="square">
            <a:spAutoFit/>
          </a:bodyPr>
          <a:lstStyle/>
          <a:p>
            <a:r>
              <a:rPr lang="de-DE" dirty="0" smtClean="0">
                <a:solidFill>
                  <a:schemeClr val="tx2"/>
                </a:solidFill>
              </a:rPr>
              <a:t>Eckhardt, Jakob &amp; von Schnurbein 2014</a:t>
            </a:r>
            <a:endParaRPr lang="de-DE" dirty="0">
              <a:solidFill>
                <a:schemeClr val="tx2"/>
              </a:solidFill>
            </a:endParaRPr>
          </a:p>
        </p:txBody>
      </p:sp>
      <p:sp>
        <p:nvSpPr>
          <p:cNvPr id="7" name="Rechteck 6"/>
          <p:cNvSpPr/>
          <p:nvPr/>
        </p:nvSpPr>
        <p:spPr>
          <a:xfrm>
            <a:off x="7021304" y="1724594"/>
            <a:ext cx="1879504" cy="3685624"/>
          </a:xfrm>
          <a:prstGeom prst="rect">
            <a:avLst/>
          </a:prstGeom>
        </p:spPr>
        <p:txBody>
          <a:bodyPr wrap="square">
            <a:spAutoFit/>
          </a:bodyPr>
          <a:lstStyle/>
          <a:p>
            <a:pPr marL="214313" indent="-214313">
              <a:buFont typeface="Wingdings" panose="05000000000000000000" pitchFamily="2" charset="2"/>
              <a:buChar char="§"/>
            </a:pPr>
            <a:r>
              <a:rPr lang="de-DE" sz="2000" dirty="0">
                <a:solidFill>
                  <a:schemeClr val="tx2"/>
                </a:solidFill>
              </a:rPr>
              <a:t>Most </a:t>
            </a:r>
            <a:r>
              <a:rPr lang="de-DE" sz="2000" dirty="0" err="1">
                <a:solidFill>
                  <a:schemeClr val="tx2"/>
                </a:solidFill>
              </a:rPr>
              <a:t>foundations</a:t>
            </a:r>
            <a:r>
              <a:rPr lang="de-DE" sz="2000" dirty="0">
                <a:solidFill>
                  <a:schemeClr val="tx2"/>
                </a:solidFill>
              </a:rPr>
              <a:t> </a:t>
            </a:r>
            <a:r>
              <a:rPr lang="de-DE" sz="2000" dirty="0" err="1">
                <a:solidFill>
                  <a:schemeClr val="tx2"/>
                </a:solidFill>
              </a:rPr>
              <a:t>are</a:t>
            </a:r>
            <a:r>
              <a:rPr lang="de-DE" sz="2000" dirty="0">
                <a:solidFill>
                  <a:schemeClr val="tx2"/>
                </a:solidFill>
              </a:rPr>
              <a:t> </a:t>
            </a:r>
            <a:r>
              <a:rPr lang="de-DE" sz="2000" dirty="0" err="1">
                <a:solidFill>
                  <a:schemeClr val="tx2"/>
                </a:solidFill>
              </a:rPr>
              <a:t>small</a:t>
            </a:r>
            <a:endParaRPr lang="de-DE" sz="2000" dirty="0">
              <a:solidFill>
                <a:schemeClr val="tx2"/>
              </a:solidFill>
            </a:endParaRPr>
          </a:p>
          <a:p>
            <a:endParaRPr lang="de-DE" sz="2000" dirty="0">
              <a:solidFill>
                <a:schemeClr val="tx2"/>
              </a:solidFill>
            </a:endParaRPr>
          </a:p>
          <a:p>
            <a:pPr marL="214313" indent="-214313">
              <a:buFont typeface="Wingdings" panose="05000000000000000000" pitchFamily="2" charset="2"/>
              <a:buChar char="§"/>
            </a:pPr>
            <a:r>
              <a:rPr lang="de-DE" sz="2000" dirty="0" err="1">
                <a:solidFill>
                  <a:schemeClr val="tx2"/>
                </a:solidFill>
              </a:rPr>
              <a:t>About</a:t>
            </a:r>
            <a:r>
              <a:rPr lang="de-DE" sz="2000" dirty="0">
                <a:solidFill>
                  <a:schemeClr val="tx2"/>
                </a:solidFill>
              </a:rPr>
              <a:t> </a:t>
            </a:r>
            <a:r>
              <a:rPr lang="de-DE" sz="2000" dirty="0" err="1">
                <a:solidFill>
                  <a:schemeClr val="tx2"/>
                </a:solidFill>
              </a:rPr>
              <a:t>one</a:t>
            </a:r>
            <a:r>
              <a:rPr lang="de-DE" sz="2000" dirty="0">
                <a:solidFill>
                  <a:schemeClr val="tx2"/>
                </a:solidFill>
              </a:rPr>
              <a:t> </a:t>
            </a:r>
            <a:r>
              <a:rPr lang="de-DE" sz="2000" dirty="0" err="1">
                <a:solidFill>
                  <a:schemeClr val="tx2"/>
                </a:solidFill>
              </a:rPr>
              <a:t>forth</a:t>
            </a:r>
            <a:r>
              <a:rPr lang="de-DE" sz="2000" dirty="0">
                <a:solidFill>
                  <a:schemeClr val="tx2"/>
                </a:solidFill>
              </a:rPr>
              <a:t> </a:t>
            </a:r>
            <a:r>
              <a:rPr lang="de-DE" sz="2000" dirty="0" err="1">
                <a:solidFill>
                  <a:schemeClr val="tx2"/>
                </a:solidFill>
              </a:rPr>
              <a:t>has</a:t>
            </a:r>
            <a:r>
              <a:rPr lang="de-DE" sz="2000" dirty="0">
                <a:solidFill>
                  <a:schemeClr val="tx2"/>
                </a:solidFill>
              </a:rPr>
              <a:t> </a:t>
            </a:r>
            <a:r>
              <a:rPr lang="de-DE" sz="2000" dirty="0" err="1">
                <a:solidFill>
                  <a:schemeClr val="tx2"/>
                </a:solidFill>
              </a:rPr>
              <a:t>endowments</a:t>
            </a:r>
            <a:r>
              <a:rPr lang="de-DE" sz="2000" dirty="0">
                <a:solidFill>
                  <a:schemeClr val="tx2"/>
                </a:solidFill>
              </a:rPr>
              <a:t> of </a:t>
            </a:r>
            <a:r>
              <a:rPr lang="de-DE" sz="2000" dirty="0" smtClean="0">
                <a:solidFill>
                  <a:schemeClr val="tx2"/>
                </a:solidFill>
              </a:rPr>
              <a:t>5 </a:t>
            </a:r>
            <a:r>
              <a:rPr lang="de-DE" sz="2000" dirty="0">
                <a:solidFill>
                  <a:schemeClr val="tx2"/>
                </a:solidFill>
              </a:rPr>
              <a:t>Mio. </a:t>
            </a:r>
            <a:r>
              <a:rPr lang="de-DE" sz="2000" dirty="0" smtClean="0">
                <a:solidFill>
                  <a:schemeClr val="tx2"/>
                </a:solidFill>
              </a:rPr>
              <a:t>CHF, </a:t>
            </a:r>
            <a:r>
              <a:rPr lang="de-DE" sz="2000" dirty="0" err="1">
                <a:solidFill>
                  <a:schemeClr val="tx2"/>
                </a:solidFill>
              </a:rPr>
              <a:t>about</a:t>
            </a:r>
            <a:r>
              <a:rPr lang="de-DE" sz="2000" dirty="0">
                <a:solidFill>
                  <a:schemeClr val="tx2"/>
                </a:solidFill>
              </a:rPr>
              <a:t> 85% </a:t>
            </a:r>
            <a:r>
              <a:rPr lang="de-DE" sz="2000" dirty="0" err="1">
                <a:solidFill>
                  <a:schemeClr val="tx2"/>
                </a:solidFill>
              </a:rPr>
              <a:t>fewer</a:t>
            </a:r>
            <a:r>
              <a:rPr lang="de-DE" sz="2000" dirty="0">
                <a:solidFill>
                  <a:schemeClr val="tx2"/>
                </a:solidFill>
              </a:rPr>
              <a:t> </a:t>
            </a:r>
            <a:r>
              <a:rPr lang="de-DE" sz="2000" dirty="0" err="1" smtClean="0">
                <a:solidFill>
                  <a:schemeClr val="tx2"/>
                </a:solidFill>
              </a:rPr>
              <a:t>than</a:t>
            </a:r>
            <a:r>
              <a:rPr lang="de-DE" sz="2000" dirty="0" smtClean="0">
                <a:solidFill>
                  <a:schemeClr val="tx2"/>
                </a:solidFill>
              </a:rPr>
              <a:t> 5 Mio. CHF</a:t>
            </a:r>
            <a:endParaRPr lang="de-DE" sz="2000" b="1" dirty="0">
              <a:solidFill>
                <a:schemeClr val="tx2"/>
              </a:solidFill>
            </a:endParaRPr>
          </a:p>
          <a:p>
            <a:pPr marL="214313" indent="-214313">
              <a:buFont typeface="Wingdings" panose="05000000000000000000" pitchFamily="2" charset="2"/>
              <a:buChar char="§"/>
            </a:pPr>
            <a:endParaRPr lang="de-DE" sz="1350" b="1" dirty="0">
              <a:solidFill>
                <a:schemeClr val="tx2"/>
              </a:solidFill>
            </a:endParaRPr>
          </a:p>
        </p:txBody>
      </p:sp>
    </p:spTree>
    <p:extLst>
      <p:ext uri="{BB962C8B-B14F-4D97-AF65-F5344CB8AC3E}">
        <p14:creationId xmlns:p14="http://schemas.microsoft.com/office/powerpoint/2010/main" val="2733091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srcRect l="3171" t="10711" r="7510"/>
          <a:stretch/>
        </p:blipFill>
        <p:spPr>
          <a:xfrm>
            <a:off x="0" y="1192965"/>
            <a:ext cx="6853210" cy="4458492"/>
          </a:xfrm>
          <a:prstGeom prst="rect">
            <a:avLst/>
          </a:prstGeom>
        </p:spPr>
      </p:pic>
      <p:sp>
        <p:nvSpPr>
          <p:cNvPr id="2" name="Titel 1"/>
          <p:cNvSpPr>
            <a:spLocks noGrp="1"/>
          </p:cNvSpPr>
          <p:nvPr>
            <p:ph type="title"/>
          </p:nvPr>
        </p:nvSpPr>
        <p:spPr>
          <a:xfrm>
            <a:off x="268630" y="102987"/>
            <a:ext cx="5475965" cy="646331"/>
          </a:xfrm>
        </p:spPr>
        <p:txBody>
          <a:bodyPr>
            <a:normAutofit fontScale="90000"/>
          </a:bodyPr>
          <a:lstStyle/>
          <a:p>
            <a:r>
              <a:rPr lang="de-DE"/>
              <a:t/>
            </a:r>
            <a:br>
              <a:rPr lang="de-DE"/>
            </a:br>
            <a:r>
              <a:rPr lang="de-DE" smtClean="0"/>
              <a:t>UK</a:t>
            </a:r>
            <a:endParaRPr lang="de-DE"/>
          </a:p>
        </p:txBody>
      </p:sp>
      <p:sp>
        <p:nvSpPr>
          <p:cNvPr id="3" name="Rechteck 2"/>
          <p:cNvSpPr/>
          <p:nvPr/>
        </p:nvSpPr>
        <p:spPr>
          <a:xfrm>
            <a:off x="93532" y="5175970"/>
            <a:ext cx="2494025" cy="369332"/>
          </a:xfrm>
          <a:prstGeom prst="rect">
            <a:avLst/>
          </a:prstGeom>
        </p:spPr>
        <p:txBody>
          <a:bodyPr wrap="square">
            <a:spAutoFit/>
          </a:bodyPr>
          <a:lstStyle/>
          <a:p>
            <a:r>
              <a:rPr lang="de-DE" sz="900" dirty="0" err="1">
                <a:solidFill>
                  <a:schemeClr val="tx2"/>
                </a:solidFill>
              </a:rPr>
              <a:t>Sector</a:t>
            </a:r>
            <a:r>
              <a:rPr lang="de-DE" sz="900" dirty="0">
                <a:solidFill>
                  <a:schemeClr val="tx2"/>
                </a:solidFill>
              </a:rPr>
              <a:t> </a:t>
            </a:r>
            <a:r>
              <a:rPr lang="de-DE" sz="900" dirty="0" err="1">
                <a:solidFill>
                  <a:schemeClr val="tx2"/>
                </a:solidFill>
              </a:rPr>
              <a:t>income</a:t>
            </a:r>
            <a:r>
              <a:rPr lang="de-DE" sz="900" dirty="0">
                <a:solidFill>
                  <a:schemeClr val="tx2"/>
                </a:solidFill>
              </a:rPr>
              <a:t> </a:t>
            </a:r>
            <a:r>
              <a:rPr lang="de-DE" sz="900" dirty="0" err="1">
                <a:solidFill>
                  <a:schemeClr val="tx2"/>
                </a:solidFill>
              </a:rPr>
              <a:t>and</a:t>
            </a:r>
            <a:r>
              <a:rPr lang="de-DE" sz="900" dirty="0">
                <a:solidFill>
                  <a:schemeClr val="tx2"/>
                </a:solidFill>
              </a:rPr>
              <a:t> </a:t>
            </a:r>
            <a:r>
              <a:rPr lang="de-DE" sz="900" dirty="0" err="1">
                <a:solidFill>
                  <a:schemeClr val="tx2"/>
                </a:solidFill>
              </a:rPr>
              <a:t>assets</a:t>
            </a:r>
            <a:r>
              <a:rPr lang="de-DE" sz="900" dirty="0">
                <a:solidFill>
                  <a:schemeClr val="tx2"/>
                </a:solidFill>
              </a:rPr>
              <a:t> </a:t>
            </a:r>
            <a:r>
              <a:rPr lang="de-DE" sz="900" dirty="0" err="1">
                <a:solidFill>
                  <a:schemeClr val="tx2"/>
                </a:solidFill>
              </a:rPr>
              <a:t>across</a:t>
            </a:r>
            <a:r>
              <a:rPr lang="de-DE" sz="900" dirty="0">
                <a:solidFill>
                  <a:schemeClr val="tx2"/>
                </a:solidFill>
              </a:rPr>
              <a:t> </a:t>
            </a:r>
            <a:r>
              <a:rPr lang="de-DE" sz="900" dirty="0" err="1">
                <a:solidFill>
                  <a:schemeClr val="tx2"/>
                </a:solidFill>
              </a:rPr>
              <a:t>regions</a:t>
            </a:r>
            <a:r>
              <a:rPr lang="de-DE" sz="900" dirty="0">
                <a:solidFill>
                  <a:schemeClr val="tx2"/>
                </a:solidFill>
              </a:rPr>
              <a:t>, 2012/13 (£ </a:t>
            </a:r>
            <a:r>
              <a:rPr lang="de-DE" sz="900" dirty="0" err="1">
                <a:solidFill>
                  <a:schemeClr val="tx2"/>
                </a:solidFill>
              </a:rPr>
              <a:t>millions</a:t>
            </a:r>
            <a:r>
              <a:rPr lang="de-DE" sz="900" dirty="0">
                <a:solidFill>
                  <a:schemeClr val="tx2"/>
                </a:solidFill>
              </a:rPr>
              <a:t>)</a:t>
            </a:r>
          </a:p>
        </p:txBody>
      </p:sp>
      <p:sp>
        <p:nvSpPr>
          <p:cNvPr id="7" name="Rechteck 6"/>
          <p:cNvSpPr/>
          <p:nvPr/>
        </p:nvSpPr>
        <p:spPr>
          <a:xfrm>
            <a:off x="4711961" y="5108531"/>
            <a:ext cx="4282498" cy="1838965"/>
          </a:xfrm>
          <a:prstGeom prst="rect">
            <a:avLst/>
          </a:prstGeom>
        </p:spPr>
        <p:txBody>
          <a:bodyPr wrap="square">
            <a:spAutoFit/>
          </a:bodyPr>
          <a:lstStyle/>
          <a:p>
            <a:pPr marL="214313" indent="-214313">
              <a:buFont typeface="Wingdings" panose="05000000000000000000" pitchFamily="2" charset="2"/>
              <a:buChar char="§"/>
            </a:pPr>
            <a:r>
              <a:rPr lang="en-US" sz="2000" dirty="0">
                <a:solidFill>
                  <a:schemeClr val="tx2"/>
                </a:solidFill>
              </a:rPr>
              <a:t>About 63% of endowment in London</a:t>
            </a:r>
          </a:p>
          <a:p>
            <a:pPr marL="214313" indent="-214313">
              <a:buFont typeface="Wingdings" panose="05000000000000000000" pitchFamily="2" charset="2"/>
              <a:buChar char="§"/>
            </a:pPr>
            <a:endParaRPr lang="de-DE" sz="2000" dirty="0" smtClean="0">
              <a:solidFill>
                <a:schemeClr val="tx2"/>
              </a:solidFill>
            </a:endParaRPr>
          </a:p>
          <a:p>
            <a:pPr marL="214313" indent="-214313">
              <a:buFont typeface="Wingdings" panose="05000000000000000000" pitchFamily="2" charset="2"/>
              <a:buChar char="§"/>
            </a:pPr>
            <a:r>
              <a:rPr lang="de-DE" sz="2000" dirty="0" smtClean="0">
                <a:solidFill>
                  <a:schemeClr val="tx2"/>
                </a:solidFill>
              </a:rPr>
              <a:t>43</a:t>
            </a:r>
            <a:r>
              <a:rPr lang="de-DE" sz="2000" dirty="0">
                <a:solidFill>
                  <a:schemeClr val="tx2"/>
                </a:solidFill>
              </a:rPr>
              <a:t>% of UK </a:t>
            </a:r>
            <a:r>
              <a:rPr lang="de-DE" sz="2000" dirty="0" err="1">
                <a:solidFill>
                  <a:schemeClr val="tx2"/>
                </a:solidFill>
              </a:rPr>
              <a:t>charities</a:t>
            </a:r>
            <a:r>
              <a:rPr lang="de-DE" sz="2000" dirty="0">
                <a:solidFill>
                  <a:schemeClr val="tx2"/>
                </a:solidFill>
              </a:rPr>
              <a:t> </a:t>
            </a:r>
            <a:r>
              <a:rPr lang="de-DE" sz="2000" dirty="0" err="1">
                <a:solidFill>
                  <a:schemeClr val="tx2"/>
                </a:solidFill>
              </a:rPr>
              <a:t>have</a:t>
            </a:r>
            <a:r>
              <a:rPr lang="de-DE" sz="2000" dirty="0">
                <a:solidFill>
                  <a:schemeClr val="tx2"/>
                </a:solidFill>
              </a:rPr>
              <a:t> </a:t>
            </a:r>
            <a:r>
              <a:rPr lang="de-DE" sz="2000" dirty="0" err="1">
                <a:solidFill>
                  <a:schemeClr val="tx2"/>
                </a:solidFill>
              </a:rPr>
              <a:t>budgets</a:t>
            </a:r>
            <a:r>
              <a:rPr lang="de-DE" sz="2000" dirty="0">
                <a:solidFill>
                  <a:schemeClr val="tx2"/>
                </a:solidFill>
              </a:rPr>
              <a:t> of </a:t>
            </a:r>
            <a:r>
              <a:rPr lang="de-DE" sz="2000" dirty="0" err="1">
                <a:solidFill>
                  <a:schemeClr val="tx2"/>
                </a:solidFill>
              </a:rPr>
              <a:t>below</a:t>
            </a:r>
            <a:r>
              <a:rPr lang="de-DE" sz="2000" dirty="0">
                <a:solidFill>
                  <a:schemeClr val="tx2"/>
                </a:solidFill>
              </a:rPr>
              <a:t> 10k </a:t>
            </a:r>
            <a:r>
              <a:rPr lang="de-DE" sz="2000" dirty="0" smtClean="0">
                <a:solidFill>
                  <a:schemeClr val="tx2"/>
                </a:solidFill>
              </a:rPr>
              <a:t>GBP, </a:t>
            </a:r>
            <a:r>
              <a:rPr lang="de-DE" sz="2000" dirty="0">
                <a:solidFill>
                  <a:schemeClr val="tx2"/>
                </a:solidFill>
              </a:rPr>
              <a:t>71% of </a:t>
            </a:r>
            <a:r>
              <a:rPr lang="de-DE" sz="2000" dirty="0" err="1">
                <a:solidFill>
                  <a:schemeClr val="tx2"/>
                </a:solidFill>
              </a:rPr>
              <a:t>revenue</a:t>
            </a:r>
            <a:r>
              <a:rPr lang="de-DE" sz="2000" dirty="0">
                <a:solidFill>
                  <a:schemeClr val="tx2"/>
                </a:solidFill>
              </a:rPr>
              <a:t> </a:t>
            </a:r>
            <a:r>
              <a:rPr lang="de-DE" sz="2000" dirty="0" err="1">
                <a:solidFill>
                  <a:schemeClr val="tx2"/>
                </a:solidFill>
              </a:rPr>
              <a:t>concentrated</a:t>
            </a:r>
            <a:r>
              <a:rPr lang="de-DE" sz="2000" dirty="0">
                <a:solidFill>
                  <a:schemeClr val="tx2"/>
                </a:solidFill>
              </a:rPr>
              <a:t> in 1</a:t>
            </a:r>
            <a:r>
              <a:rPr lang="de-DE" sz="2000" dirty="0" smtClean="0">
                <a:solidFill>
                  <a:schemeClr val="tx2"/>
                </a:solidFill>
              </a:rPr>
              <a:t>%</a:t>
            </a:r>
            <a:endParaRPr lang="de-DE" sz="2000" dirty="0">
              <a:solidFill>
                <a:schemeClr val="tx2"/>
              </a:solidFill>
            </a:endParaRPr>
          </a:p>
          <a:p>
            <a:pPr marL="214313" indent="-214313">
              <a:buFont typeface="Wingdings" panose="05000000000000000000" pitchFamily="2" charset="2"/>
              <a:buChar char="§"/>
            </a:pPr>
            <a:endParaRPr lang="de-DE" sz="1350" b="1" dirty="0">
              <a:solidFill>
                <a:schemeClr val="tx2"/>
              </a:solidFill>
            </a:endParaRPr>
          </a:p>
        </p:txBody>
      </p:sp>
      <p:pic>
        <p:nvPicPr>
          <p:cNvPr id="9" name="Grafik 8"/>
          <p:cNvPicPr>
            <a:picLocks noChangeAspect="1"/>
          </p:cNvPicPr>
          <p:nvPr/>
        </p:nvPicPr>
        <p:blipFill>
          <a:blip r:embed="rId3"/>
          <a:stretch>
            <a:fillRect/>
          </a:stretch>
        </p:blipFill>
        <p:spPr>
          <a:xfrm>
            <a:off x="3135938" y="2003899"/>
            <a:ext cx="4799507" cy="2504660"/>
          </a:xfrm>
          <a:prstGeom prst="rect">
            <a:avLst/>
          </a:prstGeom>
        </p:spPr>
      </p:pic>
      <p:sp>
        <p:nvSpPr>
          <p:cNvPr id="10" name="TextBox 5"/>
          <p:cNvSpPr txBox="1"/>
          <p:nvPr/>
        </p:nvSpPr>
        <p:spPr>
          <a:xfrm>
            <a:off x="238202" y="6149099"/>
            <a:ext cx="2204684" cy="600164"/>
          </a:xfrm>
          <a:prstGeom prst="rect">
            <a:avLst/>
          </a:prstGeom>
          <a:noFill/>
        </p:spPr>
        <p:txBody>
          <a:bodyPr wrap="square" rtlCol="0">
            <a:spAutoFit/>
          </a:bodyPr>
          <a:lstStyle/>
          <a:p>
            <a:r>
              <a:rPr lang="en-US" sz="1100" dirty="0" smtClean="0">
                <a:solidFill>
                  <a:schemeClr val="tx2"/>
                </a:solidFill>
              </a:rPr>
              <a:t>Source: https</a:t>
            </a:r>
            <a:r>
              <a:rPr lang="en-US" sz="1100" dirty="0">
                <a:solidFill>
                  <a:schemeClr val="tx2"/>
                </a:solidFill>
              </a:rPr>
              <a:t>://data.ncvo.org.uk/dataview/income-assets-across-regions/</a:t>
            </a:r>
          </a:p>
        </p:txBody>
      </p:sp>
    </p:spTree>
    <p:extLst>
      <p:ext uri="{BB962C8B-B14F-4D97-AF65-F5344CB8AC3E}">
        <p14:creationId xmlns:p14="http://schemas.microsoft.com/office/powerpoint/2010/main" val="787759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I. 	Diversity</a:t>
            </a:r>
            <a:endParaRPr lang="en-US" dirty="0"/>
          </a:p>
        </p:txBody>
      </p:sp>
      <p:sp>
        <p:nvSpPr>
          <p:cNvPr id="3" name="TextBox 2"/>
          <p:cNvSpPr txBox="1"/>
          <p:nvPr/>
        </p:nvSpPr>
        <p:spPr>
          <a:xfrm>
            <a:off x="477078" y="1610140"/>
            <a:ext cx="8408505" cy="4893647"/>
          </a:xfrm>
          <a:prstGeom prst="rect">
            <a:avLst/>
          </a:prstGeom>
          <a:noFill/>
        </p:spPr>
        <p:txBody>
          <a:bodyPr wrap="square" rtlCol="0">
            <a:spAutoFit/>
          </a:bodyPr>
          <a:lstStyle/>
          <a:p>
            <a:pPr marL="342900" indent="-342900">
              <a:buFont typeface="Wingdings" panose="05000000000000000000" pitchFamily="2" charset="2"/>
              <a:buChar char="§"/>
            </a:pPr>
            <a:r>
              <a:rPr lang="en-US" sz="2400" dirty="0" err="1" smtClean="0">
                <a:solidFill>
                  <a:schemeClr val="tx2"/>
                </a:solidFill>
              </a:rPr>
              <a:t>Dometic</a:t>
            </a:r>
            <a:r>
              <a:rPr lang="en-US" sz="2400" dirty="0" smtClean="0">
                <a:solidFill>
                  <a:schemeClr val="tx2"/>
                </a:solidFill>
              </a:rPr>
              <a:t> form </a:t>
            </a:r>
            <a:r>
              <a:rPr lang="en-US" sz="2400" dirty="0">
                <a:solidFill>
                  <a:schemeClr val="tx2"/>
                </a:solidFill>
              </a:rPr>
              <a:t>diversity to be more fully </a:t>
            </a:r>
            <a:r>
              <a:rPr lang="en-US" sz="2400" dirty="0" smtClean="0">
                <a:solidFill>
                  <a:schemeClr val="tx2"/>
                </a:solidFill>
              </a:rPr>
              <a:t>explored</a:t>
            </a:r>
          </a:p>
          <a:p>
            <a:pPr marL="342900" indent="-342900">
              <a:buFont typeface="Wingdings" panose="05000000000000000000" pitchFamily="2" charset="2"/>
              <a:buChar char="§"/>
            </a:pPr>
            <a:endParaRPr lang="en-US" sz="2400" dirty="0">
              <a:solidFill>
                <a:schemeClr val="tx2"/>
              </a:solidFill>
            </a:endParaRPr>
          </a:p>
          <a:p>
            <a:pPr marL="342900" indent="-342900">
              <a:buFont typeface="Wingdings" panose="05000000000000000000" pitchFamily="2" charset="2"/>
              <a:buChar char="§"/>
            </a:pPr>
            <a:r>
              <a:rPr lang="en-US" sz="2400" dirty="0">
                <a:solidFill>
                  <a:schemeClr val="tx2"/>
                </a:solidFill>
              </a:rPr>
              <a:t>Most foundations are small, large foundations are few, very large ones even </a:t>
            </a:r>
            <a:r>
              <a:rPr lang="en-US" sz="2400" dirty="0" smtClean="0">
                <a:solidFill>
                  <a:schemeClr val="tx2"/>
                </a:solidFill>
              </a:rPr>
              <a:t>rare</a:t>
            </a:r>
            <a:endParaRPr lang="en-US" sz="2400" dirty="0">
              <a:solidFill>
                <a:schemeClr val="tx2"/>
              </a:solidFill>
            </a:endParaRPr>
          </a:p>
          <a:p>
            <a:pPr marL="342900" indent="-342900">
              <a:buFont typeface="Wingdings" panose="05000000000000000000" pitchFamily="2" charset="2"/>
              <a:buChar char="§"/>
            </a:pPr>
            <a:endParaRPr lang="en-US" sz="2400" dirty="0">
              <a:solidFill>
                <a:schemeClr val="tx2"/>
              </a:solidFill>
            </a:endParaRPr>
          </a:p>
          <a:p>
            <a:pPr marL="342900" indent="-342900">
              <a:buFont typeface="Wingdings" panose="05000000000000000000" pitchFamily="2" charset="2"/>
              <a:buChar char="§"/>
            </a:pPr>
            <a:r>
              <a:rPr lang="en-US" sz="2400" dirty="0">
                <a:solidFill>
                  <a:schemeClr val="tx2"/>
                </a:solidFill>
              </a:rPr>
              <a:t>Some countries show geographical concentrations in terms of numbers and wealth</a:t>
            </a:r>
          </a:p>
          <a:p>
            <a:pPr marL="342900" indent="-342900">
              <a:buFont typeface="Wingdings" panose="05000000000000000000" pitchFamily="2" charset="2"/>
              <a:buChar char="§"/>
            </a:pPr>
            <a:endParaRPr lang="en-US" sz="2400" dirty="0">
              <a:solidFill>
                <a:schemeClr val="tx2"/>
              </a:solidFill>
            </a:endParaRPr>
          </a:p>
          <a:p>
            <a:pPr marL="342900" indent="-342900">
              <a:buFont typeface="Wingdings" panose="05000000000000000000" pitchFamily="2" charset="2"/>
              <a:buChar char="§"/>
            </a:pPr>
            <a:r>
              <a:rPr lang="en-US" sz="2400" dirty="0">
                <a:solidFill>
                  <a:schemeClr val="tx2"/>
                </a:solidFill>
              </a:rPr>
              <a:t>Implications:  role of donor and professionals may be different in highly concentrated foundation fields vs. smallness and </a:t>
            </a:r>
            <a:r>
              <a:rPr lang="en-US" sz="2400" dirty="0" smtClean="0">
                <a:solidFill>
                  <a:schemeClr val="tx2"/>
                </a:solidFill>
              </a:rPr>
              <a:t>localism</a:t>
            </a:r>
          </a:p>
          <a:p>
            <a:pPr marL="342900" indent="-342900">
              <a:buFont typeface="Wingdings" panose="05000000000000000000" pitchFamily="2" charset="2"/>
              <a:buChar char="§"/>
            </a:pPr>
            <a:endParaRPr lang="en-US" sz="2400" dirty="0">
              <a:solidFill>
                <a:schemeClr val="tx2"/>
              </a:solidFill>
            </a:endParaRPr>
          </a:p>
          <a:p>
            <a:pPr marL="342900" indent="-342900">
              <a:buFont typeface="Wingdings" panose="05000000000000000000" pitchFamily="2" charset="2"/>
              <a:buChar char="§"/>
            </a:pPr>
            <a:r>
              <a:rPr lang="en-US" sz="2400" dirty="0" smtClean="0">
                <a:solidFill>
                  <a:schemeClr val="tx2"/>
                </a:solidFill>
              </a:rPr>
              <a:t>Impact argument vs. civil society argument</a:t>
            </a:r>
            <a:endParaRPr lang="en-US" sz="2400" dirty="0">
              <a:solidFill>
                <a:schemeClr val="tx2"/>
              </a:solidFill>
            </a:endParaRPr>
          </a:p>
        </p:txBody>
      </p:sp>
    </p:spTree>
    <p:extLst>
      <p:ext uri="{BB962C8B-B14F-4D97-AF65-F5344CB8AC3E}">
        <p14:creationId xmlns:p14="http://schemas.microsoft.com/office/powerpoint/2010/main" val="293289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II.  	Behavior / Performance</a:t>
            </a:r>
            <a:endParaRPr lang="en-US" dirty="0"/>
          </a:p>
        </p:txBody>
      </p:sp>
      <p:sp>
        <p:nvSpPr>
          <p:cNvPr id="3" name="Content Placeholder 2"/>
          <p:cNvSpPr>
            <a:spLocks noGrp="1"/>
          </p:cNvSpPr>
          <p:nvPr>
            <p:ph idx="1"/>
          </p:nvPr>
        </p:nvSpPr>
        <p:spPr>
          <a:xfrm>
            <a:off x="471455" y="1602396"/>
            <a:ext cx="8091237" cy="3263504"/>
          </a:xfrm>
        </p:spPr>
        <p:txBody>
          <a:bodyPr>
            <a:noAutofit/>
          </a:bodyPr>
          <a:lstStyle/>
          <a:p>
            <a:pPr marL="0" indent="0" defTabSz="685800">
              <a:spcBef>
                <a:spcPts val="0"/>
              </a:spcBef>
              <a:buNone/>
              <a:defRPr/>
            </a:pPr>
            <a:r>
              <a:rPr lang="en-US" sz="2400" dirty="0">
                <a:latin typeface="+mn-lt"/>
                <a:cs typeface="+mn-cs"/>
              </a:rPr>
              <a:t>Performance and impact: for whom?</a:t>
            </a:r>
          </a:p>
          <a:p>
            <a:pPr marL="0" indent="0" defTabSz="685800">
              <a:spcBef>
                <a:spcPts val="0"/>
              </a:spcBef>
              <a:buNone/>
              <a:defRPr/>
            </a:pPr>
            <a:endParaRPr lang="en-US" sz="2400" dirty="0">
              <a:latin typeface="+mn-lt"/>
              <a:cs typeface="+mn-cs"/>
            </a:endParaRPr>
          </a:p>
          <a:p>
            <a:pPr defTabSz="685800">
              <a:spcBef>
                <a:spcPts val="0"/>
              </a:spcBef>
              <a:defRPr/>
            </a:pPr>
            <a:r>
              <a:rPr lang="en-US" sz="2400" dirty="0">
                <a:latin typeface="+mn-lt"/>
                <a:cs typeface="+mn-cs"/>
              </a:rPr>
              <a:t>As in the case of scale &amp; scope, there is a US concentrated approach on performance measures and impact assessment</a:t>
            </a:r>
          </a:p>
          <a:p>
            <a:pPr defTabSz="685800">
              <a:spcBef>
                <a:spcPts val="0"/>
              </a:spcBef>
              <a:buFontTx/>
              <a:buChar char="-"/>
              <a:defRPr/>
            </a:pPr>
            <a:endParaRPr lang="en-US" sz="2400" dirty="0">
              <a:latin typeface="+mn-lt"/>
              <a:cs typeface="+mn-cs"/>
            </a:endParaRPr>
          </a:p>
          <a:p>
            <a:pPr lvl="1">
              <a:spcBef>
                <a:spcPts val="0"/>
              </a:spcBef>
              <a:buFontTx/>
              <a:buChar char="-"/>
            </a:pPr>
            <a:r>
              <a:rPr lang="en-US" sz="2400" dirty="0">
                <a:latin typeface="+mn-lt"/>
                <a:cs typeface="+mn-cs"/>
              </a:rPr>
              <a:t>Strategic philanthropy</a:t>
            </a:r>
          </a:p>
          <a:p>
            <a:pPr lvl="1">
              <a:spcBef>
                <a:spcPts val="0"/>
              </a:spcBef>
              <a:buFontTx/>
              <a:buChar char="-"/>
            </a:pPr>
            <a:r>
              <a:rPr lang="en-US" sz="2400" dirty="0">
                <a:latin typeface="+mn-lt"/>
                <a:cs typeface="+mn-cs"/>
              </a:rPr>
              <a:t>High impact or catalytic philanthropy</a:t>
            </a:r>
          </a:p>
          <a:p>
            <a:pPr lvl="1">
              <a:spcBef>
                <a:spcPts val="0"/>
              </a:spcBef>
              <a:buFontTx/>
              <a:buChar char="-"/>
            </a:pPr>
            <a:r>
              <a:rPr lang="en-US" sz="2400" dirty="0">
                <a:latin typeface="+mn-lt"/>
                <a:cs typeface="+mn-cs"/>
              </a:rPr>
              <a:t>Etc.</a:t>
            </a:r>
          </a:p>
          <a:p>
            <a:pPr lvl="1">
              <a:spcBef>
                <a:spcPts val="0"/>
              </a:spcBef>
              <a:buFontTx/>
              <a:buChar char="-"/>
            </a:pPr>
            <a:endParaRPr lang="en-US" sz="2400" dirty="0">
              <a:latin typeface="+mn-lt"/>
              <a:cs typeface="+mn-cs"/>
            </a:endParaRPr>
          </a:p>
          <a:p>
            <a:pPr>
              <a:spcBef>
                <a:spcPts val="0"/>
              </a:spcBef>
            </a:pPr>
            <a:r>
              <a:rPr lang="en-US" sz="2400" dirty="0">
                <a:latin typeface="+mn-lt"/>
                <a:cs typeface="+mn-cs"/>
              </a:rPr>
              <a:t>How relate to diversity of European experience?</a:t>
            </a:r>
          </a:p>
        </p:txBody>
      </p:sp>
    </p:spTree>
    <p:extLst>
      <p:ext uri="{BB962C8B-B14F-4D97-AF65-F5344CB8AC3E}">
        <p14:creationId xmlns:p14="http://schemas.microsoft.com/office/powerpoint/2010/main" val="362765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Philanthropy</a:t>
            </a:r>
            <a:endParaRPr lang="en-US" dirty="0"/>
          </a:p>
        </p:txBody>
      </p:sp>
      <p:sp>
        <p:nvSpPr>
          <p:cNvPr id="3" name="Content Placeholder 2"/>
          <p:cNvSpPr>
            <a:spLocks noGrp="1"/>
          </p:cNvSpPr>
          <p:nvPr>
            <p:ph idx="1"/>
          </p:nvPr>
        </p:nvSpPr>
        <p:spPr>
          <a:xfrm>
            <a:off x="360363" y="1441095"/>
            <a:ext cx="8063637" cy="5039217"/>
          </a:xfrm>
        </p:spPr>
        <p:txBody>
          <a:bodyPr>
            <a:normAutofit fontScale="85000" lnSpcReduction="20000"/>
          </a:bodyPr>
          <a:lstStyle/>
          <a:p>
            <a:r>
              <a:rPr lang="en-GB" dirty="0"/>
              <a:t>“</a:t>
            </a:r>
            <a:r>
              <a:rPr lang="en-US" dirty="0"/>
              <a:t>The case for strategic philanthropy ultimately is based on the belief that the intentional, systematic, and rational pursuit of an outcome increases the chances of achieving </a:t>
            </a:r>
            <a:r>
              <a:rPr lang="en-US" dirty="0" smtClean="0"/>
              <a:t>it</a:t>
            </a:r>
            <a:r>
              <a:rPr lang="en-GB" dirty="0" smtClean="0"/>
              <a:t>”</a:t>
            </a:r>
            <a:r>
              <a:rPr lang="en-US" dirty="0" smtClean="0"/>
              <a:t> (Brest </a:t>
            </a:r>
            <a:r>
              <a:rPr lang="en-US" dirty="0"/>
              <a:t>2015</a:t>
            </a:r>
            <a:r>
              <a:rPr lang="en-US" dirty="0" smtClean="0"/>
              <a:t>).</a:t>
            </a:r>
          </a:p>
          <a:p>
            <a:endParaRPr lang="en-US" sz="1800" dirty="0" smtClean="0"/>
          </a:p>
          <a:p>
            <a:r>
              <a:rPr lang="en-US" dirty="0" smtClean="0"/>
              <a:t>Underscoring </a:t>
            </a:r>
            <a:r>
              <a:rPr lang="en-US" dirty="0"/>
              <a:t>this conviction is the use of terms like  `flight plan</a:t>
            </a:r>
            <a:r>
              <a:rPr lang="en-GB" dirty="0"/>
              <a:t>’</a:t>
            </a:r>
            <a:r>
              <a:rPr lang="en-US" dirty="0"/>
              <a:t> and related imagery for describing the sequence of decisions and actions towards intended goals or results</a:t>
            </a:r>
            <a:r>
              <a:rPr lang="en-US" dirty="0" smtClean="0"/>
              <a:t>.</a:t>
            </a:r>
          </a:p>
          <a:p>
            <a:endParaRPr lang="en-US" sz="1400" dirty="0" smtClean="0"/>
          </a:p>
          <a:p>
            <a:r>
              <a:rPr lang="en-US" dirty="0" smtClean="0"/>
              <a:t>Clear objectives; means-end relations; measurable performance criteria, milestones.</a:t>
            </a:r>
          </a:p>
          <a:p>
            <a:endParaRPr lang="en-US" sz="1800" dirty="0"/>
          </a:p>
          <a:p>
            <a:r>
              <a:rPr lang="en-US" dirty="0" smtClean="0"/>
              <a:t>Of relevance to larger foundations in professional fields.</a:t>
            </a:r>
            <a:endParaRPr lang="en-US" dirty="0"/>
          </a:p>
        </p:txBody>
      </p:sp>
    </p:spTree>
    <p:extLst>
      <p:ext uri="{BB962C8B-B14F-4D97-AF65-F5344CB8AC3E}">
        <p14:creationId xmlns:p14="http://schemas.microsoft.com/office/powerpoint/2010/main" val="364713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Perhaps</a:t>
            </a:r>
            <a:r>
              <a:rPr lang="mr-IN" smtClean="0"/>
              <a:t>…</a:t>
            </a:r>
            <a:endParaRPr lang="en-US"/>
          </a:p>
        </p:txBody>
      </p:sp>
      <p:sp>
        <p:nvSpPr>
          <p:cNvPr id="3" name="TextBox 2"/>
          <p:cNvSpPr txBox="1"/>
          <p:nvPr/>
        </p:nvSpPr>
        <p:spPr>
          <a:xfrm>
            <a:off x="360363" y="1630018"/>
            <a:ext cx="7576929" cy="4401205"/>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chemeClr val="tx2"/>
                </a:solidFill>
              </a:rPr>
              <a:t>Smaller foundation may not want to be strategic, and </a:t>
            </a:r>
            <a:r>
              <a:rPr lang="en-US" sz="2800" dirty="0" smtClean="0">
                <a:solidFill>
                  <a:schemeClr val="tx2"/>
                </a:solidFill>
              </a:rPr>
              <a:t>do not </a:t>
            </a:r>
            <a:r>
              <a:rPr lang="en-US" sz="2800" dirty="0">
                <a:solidFill>
                  <a:schemeClr val="tx2"/>
                </a:solidFill>
              </a:rPr>
              <a:t>have to, may not even know the term (</a:t>
            </a:r>
            <a:r>
              <a:rPr lang="en-US" sz="2800" dirty="0" smtClean="0">
                <a:solidFill>
                  <a:schemeClr val="tx2"/>
                </a:solidFill>
              </a:rPr>
              <a:t>73%!)</a:t>
            </a:r>
            <a:endParaRPr lang="en-US" sz="2800" dirty="0">
              <a:solidFill>
                <a:schemeClr val="tx2"/>
              </a:solidFill>
            </a:endParaRPr>
          </a:p>
          <a:p>
            <a:pPr marL="457200" indent="-457200">
              <a:buFont typeface="Wingdings" panose="05000000000000000000" pitchFamily="2" charset="2"/>
              <a:buChar char="§"/>
            </a:pPr>
            <a:endParaRPr lang="en-US" sz="2800" dirty="0">
              <a:solidFill>
                <a:schemeClr val="tx2"/>
              </a:solidFill>
            </a:endParaRPr>
          </a:p>
          <a:p>
            <a:pPr marL="457200" indent="-457200">
              <a:buFont typeface="Wingdings" panose="05000000000000000000" pitchFamily="2" charset="2"/>
              <a:buChar char="§"/>
            </a:pPr>
            <a:r>
              <a:rPr lang="en-US" sz="2800" dirty="0">
                <a:solidFill>
                  <a:schemeClr val="tx2"/>
                </a:solidFill>
              </a:rPr>
              <a:t>Larger foundations often want to be strategic and may not </a:t>
            </a:r>
            <a:r>
              <a:rPr lang="en-US" sz="2800" dirty="0" smtClean="0">
                <a:solidFill>
                  <a:schemeClr val="tx2"/>
                </a:solidFill>
              </a:rPr>
              <a:t>know </a:t>
            </a:r>
            <a:r>
              <a:rPr lang="en-US" sz="2800" dirty="0">
                <a:solidFill>
                  <a:schemeClr val="tx2"/>
                </a:solidFill>
              </a:rPr>
              <a:t>how </a:t>
            </a:r>
            <a:r>
              <a:rPr lang="en-US" sz="2800" dirty="0" smtClean="0">
                <a:solidFill>
                  <a:schemeClr val="tx2"/>
                </a:solidFill>
              </a:rPr>
              <a:t>to, some do.</a:t>
            </a:r>
            <a:endParaRPr lang="en-US" sz="2800" dirty="0">
              <a:solidFill>
                <a:schemeClr val="tx2"/>
              </a:solidFill>
            </a:endParaRPr>
          </a:p>
          <a:p>
            <a:pPr marL="457200" indent="-457200">
              <a:buFont typeface="Wingdings" panose="05000000000000000000" pitchFamily="2" charset="2"/>
              <a:buChar char="§"/>
            </a:pPr>
            <a:endParaRPr lang="en-US" sz="2800" dirty="0">
              <a:solidFill>
                <a:schemeClr val="tx2"/>
              </a:solidFill>
            </a:endParaRPr>
          </a:p>
          <a:p>
            <a:pPr marL="457200" indent="-457200">
              <a:buFont typeface="Wingdings" panose="05000000000000000000" pitchFamily="2" charset="2"/>
              <a:buChar char="§"/>
            </a:pPr>
            <a:r>
              <a:rPr lang="en-US" sz="2800" dirty="0">
                <a:solidFill>
                  <a:schemeClr val="tx2"/>
                </a:solidFill>
              </a:rPr>
              <a:t>Perhaps </a:t>
            </a:r>
            <a:r>
              <a:rPr lang="en-US" sz="2800" dirty="0" smtClean="0">
                <a:solidFill>
                  <a:schemeClr val="tx2"/>
                </a:solidFill>
              </a:rPr>
              <a:t>all, </a:t>
            </a:r>
            <a:r>
              <a:rPr lang="en-US" sz="2800" dirty="0">
                <a:solidFill>
                  <a:schemeClr val="tx2"/>
                </a:solidFill>
              </a:rPr>
              <a:t>could benefit from Hirschman´s insight?</a:t>
            </a:r>
          </a:p>
          <a:p>
            <a:pPr marL="214313" indent="-214313">
              <a:buFont typeface="Arial" charset="0"/>
              <a:buChar char="•"/>
            </a:pPr>
            <a:endParaRPr lang="en-US" sz="2800" dirty="0">
              <a:solidFill>
                <a:schemeClr val="tx2"/>
              </a:solidFill>
            </a:endParaRPr>
          </a:p>
        </p:txBody>
      </p:sp>
      <p:sp>
        <p:nvSpPr>
          <p:cNvPr id="4" name="TextBox 5"/>
          <p:cNvSpPr txBox="1"/>
          <p:nvPr/>
        </p:nvSpPr>
        <p:spPr>
          <a:xfrm>
            <a:off x="6867729" y="6431201"/>
            <a:ext cx="2204684" cy="369332"/>
          </a:xfrm>
          <a:prstGeom prst="rect">
            <a:avLst/>
          </a:prstGeom>
          <a:noFill/>
        </p:spPr>
        <p:txBody>
          <a:bodyPr wrap="square" rtlCol="0">
            <a:spAutoFit/>
          </a:bodyPr>
          <a:lstStyle/>
          <a:p>
            <a:r>
              <a:rPr lang="en-US" dirty="0" smtClean="0">
                <a:solidFill>
                  <a:schemeClr val="tx2"/>
                </a:solidFill>
              </a:rPr>
              <a:t>Mangold 2017</a:t>
            </a:r>
            <a:endParaRPr lang="en-US" dirty="0">
              <a:solidFill>
                <a:schemeClr val="tx2"/>
              </a:solidFill>
            </a:endParaRPr>
          </a:p>
        </p:txBody>
      </p:sp>
    </p:spTree>
    <p:extLst>
      <p:ext uri="{BB962C8B-B14F-4D97-AF65-F5344CB8AC3E}">
        <p14:creationId xmlns:p14="http://schemas.microsoft.com/office/powerpoint/2010/main" val="261266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Philanthropy</a:t>
            </a:r>
            <a:endParaRPr lang="en-US" dirty="0"/>
          </a:p>
        </p:txBody>
      </p:sp>
      <p:sp>
        <p:nvSpPr>
          <p:cNvPr id="3" name="TextBox 2"/>
          <p:cNvSpPr txBox="1"/>
          <p:nvPr/>
        </p:nvSpPr>
        <p:spPr>
          <a:xfrm>
            <a:off x="360363" y="1348008"/>
            <a:ext cx="7405007" cy="4955203"/>
          </a:xfrm>
          <a:prstGeom prst="rect">
            <a:avLst/>
          </a:prstGeom>
          <a:noFill/>
        </p:spPr>
        <p:txBody>
          <a:bodyPr wrap="square" rtlCol="0">
            <a:spAutoFit/>
          </a:bodyPr>
          <a:lstStyle/>
          <a:p>
            <a:pPr marL="457200" indent="-457200" hangingPunct="0">
              <a:buFont typeface="Wingdings" panose="05000000000000000000" pitchFamily="2" charset="2"/>
              <a:buChar char="§"/>
            </a:pPr>
            <a:r>
              <a:rPr lang="en-US" sz="2800" dirty="0">
                <a:solidFill>
                  <a:schemeClr val="tx2"/>
                </a:solidFill>
              </a:rPr>
              <a:t>S</a:t>
            </a:r>
            <a:r>
              <a:rPr lang="en-US" sz="2800" dirty="0" smtClean="0">
                <a:solidFill>
                  <a:schemeClr val="tx2"/>
                </a:solidFill>
              </a:rPr>
              <a:t>trategic philanthropy is a set </a:t>
            </a:r>
            <a:r>
              <a:rPr lang="en-US" sz="2800" dirty="0">
                <a:solidFill>
                  <a:schemeClr val="tx2"/>
                </a:solidFill>
              </a:rPr>
              <a:t>of decisions and actions intended to achieve some desired outcomes under conditions of uncertainty and through ways and means that are beyond quick fixes and that require some level of flexibility, innovativeness, even creativity.  </a:t>
            </a:r>
            <a:endParaRPr lang="en-US" sz="2800" dirty="0" smtClean="0">
              <a:solidFill>
                <a:schemeClr val="tx2"/>
              </a:solidFill>
            </a:endParaRPr>
          </a:p>
          <a:p>
            <a:pPr marL="457200" indent="-457200" hangingPunct="0">
              <a:buFont typeface="Wingdings" panose="05000000000000000000" pitchFamily="2" charset="2"/>
              <a:buChar char="§"/>
            </a:pPr>
            <a:endParaRPr lang="en-US" sz="2800" dirty="0">
              <a:solidFill>
                <a:schemeClr val="tx2"/>
              </a:solidFill>
            </a:endParaRPr>
          </a:p>
          <a:p>
            <a:pPr marL="457200" indent="-457200" hangingPunct="0">
              <a:buFont typeface="Wingdings" panose="05000000000000000000" pitchFamily="2" charset="2"/>
              <a:buChar char="§"/>
            </a:pPr>
            <a:r>
              <a:rPr lang="en-US" sz="2800" dirty="0" smtClean="0">
                <a:solidFill>
                  <a:schemeClr val="tx2"/>
                </a:solidFill>
              </a:rPr>
              <a:t>If </a:t>
            </a:r>
            <a:r>
              <a:rPr lang="en-US" sz="2800" dirty="0">
                <a:solidFill>
                  <a:schemeClr val="tx2"/>
                </a:solidFill>
              </a:rPr>
              <a:t>that were not the case, we would not have to be strategic in the first place and could apply standard operating procedures.  </a:t>
            </a:r>
            <a:endParaRPr lang="en-GB" sz="2800" dirty="0">
              <a:solidFill>
                <a:schemeClr val="tx2"/>
              </a:solidFill>
            </a:endParaRPr>
          </a:p>
          <a:p>
            <a:pPr hangingPunct="0"/>
            <a:endParaRPr lang="en-GB"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01824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Hiding Hand</a:t>
            </a:r>
            <a:endParaRPr lang="en-US" dirty="0"/>
          </a:p>
        </p:txBody>
      </p:sp>
      <p:sp>
        <p:nvSpPr>
          <p:cNvPr id="3" name="TextBox 2"/>
          <p:cNvSpPr txBox="1"/>
          <p:nvPr/>
        </p:nvSpPr>
        <p:spPr>
          <a:xfrm>
            <a:off x="491370" y="1407963"/>
            <a:ext cx="8404152" cy="5324535"/>
          </a:xfrm>
          <a:prstGeom prst="rect">
            <a:avLst/>
          </a:prstGeom>
          <a:noFill/>
        </p:spPr>
        <p:txBody>
          <a:bodyPr wrap="square" rtlCol="0">
            <a:spAutoFit/>
          </a:bodyPr>
          <a:lstStyle/>
          <a:p>
            <a:r>
              <a:rPr lang="en-US" sz="2400" dirty="0">
                <a:solidFill>
                  <a:schemeClr val="tx2"/>
                </a:solidFill>
              </a:rPr>
              <a:t>Hirschman argues that if planners or entrepreneurs had known in advance all the difficulties and troubles that were lying in store for </a:t>
            </a:r>
            <a:r>
              <a:rPr lang="en-US" sz="2400" dirty="0" smtClean="0">
                <a:solidFill>
                  <a:schemeClr val="tx2"/>
                </a:solidFill>
              </a:rPr>
              <a:t>a </a:t>
            </a:r>
            <a:r>
              <a:rPr lang="en-US" sz="2400" dirty="0">
                <a:solidFill>
                  <a:schemeClr val="tx2"/>
                </a:solidFill>
              </a:rPr>
              <a:t>project, they probably would never have touched it.  </a:t>
            </a:r>
            <a:r>
              <a:rPr lang="en-US" sz="2400" dirty="0" smtClean="0">
                <a:solidFill>
                  <a:schemeClr val="tx2"/>
                </a:solidFill>
              </a:rPr>
              <a:t>But </a:t>
            </a:r>
            <a:r>
              <a:rPr lang="en-US" sz="2400" dirty="0">
                <a:solidFill>
                  <a:schemeClr val="tx2"/>
                </a:solidFill>
              </a:rPr>
              <a:t>why did they?  </a:t>
            </a:r>
            <a:endParaRPr lang="en-US" sz="2400" dirty="0" smtClean="0">
              <a:solidFill>
                <a:schemeClr val="tx2"/>
              </a:solidFill>
            </a:endParaRPr>
          </a:p>
          <a:p>
            <a:endParaRPr lang="en-US" sz="2400" dirty="0">
              <a:solidFill>
                <a:schemeClr val="tx2"/>
              </a:solidFill>
            </a:endParaRPr>
          </a:p>
          <a:p>
            <a:r>
              <a:rPr lang="en-US" sz="2400" dirty="0">
                <a:solidFill>
                  <a:schemeClr val="tx2"/>
                </a:solidFill>
              </a:rPr>
              <a:t>That is where the principle of the </a:t>
            </a:r>
            <a:r>
              <a:rPr lang="en-US" sz="2400" dirty="0" smtClean="0">
                <a:solidFill>
                  <a:schemeClr val="tx2"/>
                </a:solidFill>
              </a:rPr>
              <a:t>Hiding </a:t>
            </a:r>
            <a:r>
              <a:rPr lang="en-US" sz="2400" dirty="0">
                <a:solidFill>
                  <a:schemeClr val="tx2"/>
                </a:solidFill>
              </a:rPr>
              <a:t>H</a:t>
            </a:r>
            <a:r>
              <a:rPr lang="en-US" sz="2400" dirty="0" smtClean="0">
                <a:solidFill>
                  <a:schemeClr val="tx2"/>
                </a:solidFill>
              </a:rPr>
              <a:t>and </a:t>
            </a:r>
            <a:r>
              <a:rPr lang="en-US" sz="2400" dirty="0">
                <a:solidFill>
                  <a:schemeClr val="tx2"/>
                </a:solidFill>
              </a:rPr>
              <a:t>comes </a:t>
            </a:r>
            <a:r>
              <a:rPr lang="en-US" sz="2400" dirty="0" smtClean="0">
                <a:solidFill>
                  <a:schemeClr val="tx2"/>
                </a:solidFill>
              </a:rPr>
              <a:t>in:</a:t>
            </a:r>
            <a:endParaRPr lang="en-US" sz="2400" dirty="0">
              <a:solidFill>
                <a:schemeClr val="tx2"/>
              </a:solidFill>
            </a:endParaRPr>
          </a:p>
          <a:p>
            <a:endParaRPr lang="en-US" sz="2400" dirty="0" smtClean="0">
              <a:solidFill>
                <a:schemeClr val="tx2"/>
              </a:solidFill>
            </a:endParaRPr>
          </a:p>
          <a:p>
            <a:r>
              <a:rPr lang="en-US" sz="2400" dirty="0" smtClean="0">
                <a:solidFill>
                  <a:schemeClr val="tx2"/>
                </a:solidFill>
              </a:rPr>
              <a:t>For </a:t>
            </a:r>
            <a:r>
              <a:rPr lang="en-US" sz="2400" dirty="0">
                <a:solidFill>
                  <a:schemeClr val="tx2"/>
                </a:solidFill>
              </a:rPr>
              <a:t>Hirschman, by necessarily underestimating our creativity or resourcefulness ex ante, we may well underestimate to a roughly similar extent the difficulties of the tasks itself.  In a way, we trick ourselves “by these two offsetting underestimates into undertaking tasks which we can, but otherwise would not dare, tackle.</a:t>
            </a:r>
            <a:r>
              <a:rPr lang="en-GB" sz="2400" dirty="0">
                <a:solidFill>
                  <a:schemeClr val="tx2"/>
                </a:solidFill>
              </a:rPr>
              <a:t>”</a:t>
            </a:r>
            <a:r>
              <a:rPr lang="en-US" sz="2400" dirty="0">
                <a:solidFill>
                  <a:schemeClr val="tx2"/>
                </a:solidFill>
              </a:rPr>
              <a:t> </a:t>
            </a:r>
            <a:endParaRPr lang="en-GB" sz="2400" dirty="0">
              <a:solidFill>
                <a:schemeClr val="tx2"/>
              </a:solidFill>
            </a:endParaRPr>
          </a:p>
          <a:p>
            <a:r>
              <a:rPr lang="en-US" sz="2800" dirty="0" smtClean="0">
                <a:solidFill>
                  <a:schemeClr val="tx2"/>
                </a:solidFill>
              </a:rPr>
              <a:t> </a:t>
            </a:r>
            <a:endParaRPr lang="en-US" sz="2800" dirty="0">
              <a:solidFill>
                <a:schemeClr val="tx2"/>
              </a:solidFill>
            </a:endParaRPr>
          </a:p>
        </p:txBody>
      </p:sp>
      <p:sp>
        <p:nvSpPr>
          <p:cNvPr id="4" name="TextBox 5"/>
          <p:cNvSpPr txBox="1"/>
          <p:nvPr/>
        </p:nvSpPr>
        <p:spPr>
          <a:xfrm>
            <a:off x="6867729" y="6431201"/>
            <a:ext cx="2204684" cy="369332"/>
          </a:xfrm>
          <a:prstGeom prst="rect">
            <a:avLst/>
          </a:prstGeom>
          <a:noFill/>
        </p:spPr>
        <p:txBody>
          <a:bodyPr wrap="square" rtlCol="0">
            <a:spAutoFit/>
          </a:bodyPr>
          <a:lstStyle/>
          <a:p>
            <a:r>
              <a:rPr lang="en-US" dirty="0" smtClean="0">
                <a:solidFill>
                  <a:schemeClr val="tx2"/>
                </a:solidFill>
              </a:rPr>
              <a:t>Hirschman 1967</a:t>
            </a:r>
            <a:endParaRPr lang="en-US" dirty="0">
              <a:solidFill>
                <a:schemeClr val="tx2"/>
              </a:solidFill>
            </a:endParaRPr>
          </a:p>
        </p:txBody>
      </p:sp>
    </p:spTree>
    <p:extLst>
      <p:ext uri="{BB962C8B-B14F-4D97-AF65-F5344CB8AC3E}">
        <p14:creationId xmlns:p14="http://schemas.microsoft.com/office/powerpoint/2010/main" val="228243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Hiding Hand &amp; Creative Philanthropy</a:t>
            </a:r>
            <a:endParaRPr lang="en-US" dirty="0"/>
          </a:p>
        </p:txBody>
      </p:sp>
      <p:sp>
        <p:nvSpPr>
          <p:cNvPr id="3" name="TextBox 2"/>
          <p:cNvSpPr txBox="1"/>
          <p:nvPr/>
        </p:nvSpPr>
        <p:spPr>
          <a:xfrm>
            <a:off x="491370" y="1407963"/>
            <a:ext cx="8404152" cy="5816977"/>
          </a:xfrm>
          <a:prstGeom prst="rect">
            <a:avLst/>
          </a:prstGeom>
          <a:noFill/>
        </p:spPr>
        <p:txBody>
          <a:bodyPr wrap="square" rtlCol="0">
            <a:spAutoFit/>
          </a:bodyPr>
          <a:lstStyle/>
          <a:p>
            <a:r>
              <a:rPr lang="en-US" sz="2200" dirty="0" smtClean="0">
                <a:solidFill>
                  <a:srgbClr val="000000"/>
                </a:solidFill>
              </a:rPr>
              <a:t>Creative Philanthropy kicks </a:t>
            </a:r>
            <a:r>
              <a:rPr lang="en-US" sz="2200" dirty="0">
                <a:solidFill>
                  <a:srgbClr val="000000"/>
                </a:solidFill>
              </a:rPr>
              <a:t>off a process towards some desired goal without fully knowing how to achieve it, nor knowing all consequences of intermediary steps or achieving the actual </a:t>
            </a:r>
            <a:r>
              <a:rPr lang="en-US" sz="2200" dirty="0" smtClean="0">
                <a:solidFill>
                  <a:srgbClr val="000000"/>
                </a:solidFill>
              </a:rPr>
              <a:t>outcomes - we </a:t>
            </a:r>
            <a:r>
              <a:rPr lang="en-US" sz="2200" dirty="0">
                <a:solidFill>
                  <a:srgbClr val="000000"/>
                </a:solidFill>
              </a:rPr>
              <a:t>are letting ourselves be tricked by two </a:t>
            </a:r>
            <a:r>
              <a:rPr lang="en-US" sz="2200" dirty="0" smtClean="0">
                <a:solidFill>
                  <a:srgbClr val="000000"/>
                </a:solidFill>
              </a:rPr>
              <a:t>similar offsetting underestimations: </a:t>
            </a:r>
          </a:p>
          <a:p>
            <a:endParaRPr lang="en-US" sz="2200" dirty="0" smtClean="0">
              <a:solidFill>
                <a:srgbClr val="000000"/>
              </a:solidFill>
            </a:endParaRPr>
          </a:p>
          <a:p>
            <a:pPr marL="457200" indent="-457200" hangingPunct="0">
              <a:buAutoNum type="arabicPeriod"/>
            </a:pPr>
            <a:r>
              <a:rPr lang="en-US" sz="2200" dirty="0">
                <a:solidFill>
                  <a:schemeClr val="tx2"/>
                </a:solidFill>
              </a:rPr>
              <a:t>T</a:t>
            </a:r>
            <a:r>
              <a:rPr lang="en-US" sz="2200" dirty="0" smtClean="0">
                <a:solidFill>
                  <a:schemeClr val="tx2"/>
                </a:solidFill>
              </a:rPr>
              <a:t>hat </a:t>
            </a:r>
            <a:r>
              <a:rPr lang="en-US" sz="2200" dirty="0">
                <a:solidFill>
                  <a:schemeClr val="tx2"/>
                </a:solidFill>
              </a:rPr>
              <a:t>it can be done within our means and in known </a:t>
            </a:r>
            <a:r>
              <a:rPr lang="en-US" sz="2200" dirty="0" smtClean="0">
                <a:solidFill>
                  <a:schemeClr val="tx2"/>
                </a:solidFill>
              </a:rPr>
              <a:t>ways.</a:t>
            </a:r>
          </a:p>
          <a:p>
            <a:pPr marL="457200" indent="-457200" hangingPunct="0">
              <a:buAutoNum type="arabicPeriod"/>
            </a:pPr>
            <a:r>
              <a:rPr lang="en-US" sz="2200" dirty="0">
                <a:solidFill>
                  <a:schemeClr val="tx2"/>
                </a:solidFill>
              </a:rPr>
              <a:t>T</a:t>
            </a:r>
            <a:r>
              <a:rPr lang="en-US" sz="2200" dirty="0" smtClean="0">
                <a:solidFill>
                  <a:schemeClr val="tx2"/>
                </a:solidFill>
              </a:rPr>
              <a:t>hat </a:t>
            </a:r>
            <a:r>
              <a:rPr lang="en-US" sz="2200" dirty="0">
                <a:solidFill>
                  <a:schemeClr val="tx2"/>
                </a:solidFill>
              </a:rPr>
              <a:t>it is not that difficult after </a:t>
            </a:r>
            <a:r>
              <a:rPr lang="en-US" sz="2200" dirty="0" smtClean="0">
                <a:solidFill>
                  <a:schemeClr val="tx2"/>
                </a:solidFill>
              </a:rPr>
              <a:t>all, that </a:t>
            </a:r>
            <a:r>
              <a:rPr lang="en-US" sz="2200" dirty="0">
                <a:solidFill>
                  <a:schemeClr val="tx2"/>
                </a:solidFill>
              </a:rPr>
              <a:t>all can be achieved if only we are good at what we do.  </a:t>
            </a:r>
          </a:p>
          <a:p>
            <a:pPr hangingPunct="0"/>
            <a:endParaRPr lang="en-US" sz="2200" dirty="0">
              <a:solidFill>
                <a:schemeClr val="tx2"/>
              </a:solidFill>
            </a:endParaRPr>
          </a:p>
          <a:p>
            <a:pPr hangingPunct="0"/>
            <a:r>
              <a:rPr lang="en-US" sz="2200" dirty="0">
                <a:solidFill>
                  <a:schemeClr val="tx2"/>
                </a:solidFill>
              </a:rPr>
              <a:t>The dual independence of foundations from market considerations and the ballot box, gives them immense freedom to letting themselves being tricked.  No dominant stakeholder keeps foundation ambitions in check – and this is the source of their true resourcefulness and innovative potential.  </a:t>
            </a:r>
            <a:endParaRPr lang="en-US" sz="2200" dirty="0" smtClean="0">
              <a:solidFill>
                <a:schemeClr val="tx2"/>
              </a:solidFill>
            </a:endParaRPr>
          </a:p>
          <a:p>
            <a:pPr hangingPunct="0"/>
            <a:endParaRPr lang="en-US" sz="2200" dirty="0">
              <a:solidFill>
                <a:schemeClr val="tx2"/>
              </a:solidFill>
            </a:endParaRPr>
          </a:p>
          <a:p>
            <a:pPr hangingPunct="0"/>
            <a:r>
              <a:rPr lang="en-US" sz="2200" dirty="0" smtClean="0">
                <a:solidFill>
                  <a:schemeClr val="tx2"/>
                </a:solidFill>
              </a:rPr>
              <a:t>Anheier and </a:t>
            </a:r>
            <a:r>
              <a:rPr lang="en-US" sz="2200" dirty="0" err="1" smtClean="0">
                <a:solidFill>
                  <a:schemeClr val="tx2"/>
                </a:solidFill>
              </a:rPr>
              <a:t>Leat</a:t>
            </a:r>
            <a:r>
              <a:rPr lang="en-US" sz="2200" dirty="0" smtClean="0">
                <a:solidFill>
                  <a:schemeClr val="tx2"/>
                </a:solidFill>
              </a:rPr>
              <a:t> 2006</a:t>
            </a:r>
            <a:endParaRPr lang="en-GB" sz="2200" dirty="0">
              <a:solidFill>
                <a:schemeClr val="tx2"/>
              </a:solidFill>
            </a:endParaRPr>
          </a:p>
          <a:p>
            <a:pPr hangingPunct="0"/>
            <a:endParaRPr lang="en-GB" sz="2000" dirty="0">
              <a:solidFill>
                <a:schemeClr val="tx2"/>
              </a:solidFill>
            </a:endParaRPr>
          </a:p>
        </p:txBody>
      </p:sp>
    </p:spTree>
    <p:extLst>
      <p:ext uri="{BB962C8B-B14F-4D97-AF65-F5344CB8AC3E}">
        <p14:creationId xmlns:p14="http://schemas.microsoft.com/office/powerpoint/2010/main" val="183957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Hiding Hand</a:t>
            </a:r>
            <a:endParaRPr lang="en-US" dirty="0"/>
          </a:p>
        </p:txBody>
      </p:sp>
      <p:sp>
        <p:nvSpPr>
          <p:cNvPr id="3" name="TextBox 2"/>
          <p:cNvSpPr txBox="1"/>
          <p:nvPr/>
        </p:nvSpPr>
        <p:spPr>
          <a:xfrm>
            <a:off x="485774" y="1549262"/>
            <a:ext cx="8091695" cy="3416320"/>
          </a:xfrm>
          <a:prstGeom prst="rect">
            <a:avLst/>
          </a:prstGeom>
          <a:noFill/>
        </p:spPr>
        <p:txBody>
          <a:bodyPr wrap="square" rtlCol="0">
            <a:spAutoFit/>
          </a:bodyPr>
          <a:lstStyle/>
          <a:p>
            <a:pPr hangingPunct="0"/>
            <a:r>
              <a:rPr lang="en-US" sz="2400" dirty="0">
                <a:solidFill>
                  <a:schemeClr val="tx2"/>
                </a:solidFill>
              </a:rPr>
              <a:t>Could it be that some or perhaps many of the proud achievements of philanthropy were of this kind: taking on seemingly impossible tasks but believing they are achievable, while assuming that we have what it takes?  </a:t>
            </a:r>
            <a:endParaRPr lang="en-US" sz="2400" dirty="0" smtClean="0">
              <a:solidFill>
                <a:schemeClr val="tx2"/>
              </a:solidFill>
            </a:endParaRPr>
          </a:p>
          <a:p>
            <a:pPr hangingPunct="0"/>
            <a:endParaRPr lang="en-US" sz="2400" dirty="0">
              <a:solidFill>
                <a:schemeClr val="tx2"/>
              </a:solidFill>
            </a:endParaRPr>
          </a:p>
          <a:p>
            <a:pPr hangingPunct="0"/>
            <a:r>
              <a:rPr lang="en-US" sz="2400" dirty="0" smtClean="0">
                <a:solidFill>
                  <a:srgbClr val="0070C0"/>
                </a:solidFill>
              </a:rPr>
              <a:t>Would </a:t>
            </a:r>
            <a:r>
              <a:rPr lang="en-US" sz="2400" dirty="0">
                <a:solidFill>
                  <a:srgbClr val="0070C0"/>
                </a:solidFill>
              </a:rPr>
              <a:t>Rockefeller have founded universities otherwise?  </a:t>
            </a:r>
            <a:r>
              <a:rPr lang="en-US" sz="2400" dirty="0" smtClean="0">
                <a:solidFill>
                  <a:srgbClr val="0070C0"/>
                </a:solidFill>
              </a:rPr>
              <a:t>Would RCT have engaged in the Northern Ireland Peace Process, Mercator in setting up a migration council, or KBF in a project to teach imams?</a:t>
            </a:r>
            <a:endParaRPr lang="en-US" sz="2400" dirty="0">
              <a:solidFill>
                <a:schemeClr val="tx2"/>
              </a:solidFill>
            </a:endParaRPr>
          </a:p>
        </p:txBody>
      </p:sp>
    </p:spTree>
    <p:extLst>
      <p:ext uri="{BB962C8B-B14F-4D97-AF65-F5344CB8AC3E}">
        <p14:creationId xmlns:p14="http://schemas.microsoft.com/office/powerpoint/2010/main" val="404695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363140"/>
            <a:ext cx="7610820" cy="588484"/>
          </a:xfrm>
        </p:spPr>
        <p:txBody>
          <a:bodyPr/>
          <a:lstStyle/>
          <a:p>
            <a:r>
              <a:rPr lang="en-US" dirty="0"/>
              <a:t>Three arguments about foundations in Europe</a:t>
            </a:r>
            <a:endParaRPr lang="de-DE" dirty="0"/>
          </a:p>
        </p:txBody>
      </p:sp>
      <p:sp>
        <p:nvSpPr>
          <p:cNvPr id="10" name="Foliennummernplatzhalter 9"/>
          <p:cNvSpPr>
            <a:spLocks noGrp="1"/>
          </p:cNvSpPr>
          <p:nvPr>
            <p:ph type="sldNum" sz="quarter" idx="4"/>
          </p:nvPr>
        </p:nvSpPr>
        <p:spPr/>
        <p:txBody>
          <a:bodyPr/>
          <a:lstStyle/>
          <a:p>
            <a:fld id="{B5026BCB-8107-408A-B057-F0DDAC9FA0F7}" type="slidenum">
              <a:rPr lang="de-DE" smtClean="0"/>
              <a:pPr/>
              <a:t>2</a:t>
            </a:fld>
            <a:endParaRPr lang="de-DE" dirty="0"/>
          </a:p>
        </p:txBody>
      </p:sp>
      <p:sp>
        <p:nvSpPr>
          <p:cNvPr id="11" name="Content Placeholder 2"/>
          <p:cNvSpPr txBox="1">
            <a:spLocks/>
          </p:cNvSpPr>
          <p:nvPr/>
        </p:nvSpPr>
        <p:spPr>
          <a:xfrm>
            <a:off x="566529" y="1110661"/>
            <a:ext cx="8199783" cy="5610814"/>
          </a:xfrm>
          <a:prstGeom prst="rect">
            <a:avLst/>
          </a:prstGeom>
        </p:spPr>
        <p:txBody>
          <a:bodyPr>
            <a:normAutofit fontScale="77500" lnSpcReduction="20000"/>
          </a:bodyPr>
          <a:lstStyle>
            <a:lvl1pPr marL="342900" indent="-342900" algn="l" defTabSz="914400" rtl="0" eaLnBrk="1" latinLnBrk="0" hangingPunct="1">
              <a:spcBef>
                <a:spcPct val="20000"/>
              </a:spcBef>
              <a:buFont typeface="Wingdings" pitchFamily="2" charset="2"/>
              <a:buChar char="§"/>
              <a:defRPr sz="3200" kern="1200">
                <a:solidFill>
                  <a:schemeClr val="tx2"/>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Calibri"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3600" b="1" dirty="0">
                <a:solidFill>
                  <a:srgbClr val="C41237"/>
                </a:solidFill>
                <a:ea typeface="+mj-ea"/>
              </a:rPr>
              <a:t>Diversity</a:t>
            </a:r>
          </a:p>
          <a:p>
            <a:pPr lvl="1"/>
            <a:r>
              <a:rPr lang="en-US" sz="3600" b="1" dirty="0">
                <a:ea typeface="+mj-ea"/>
                <a:cs typeface="Calibri" pitchFamily="34" charset="0"/>
              </a:rPr>
              <a:t>Form</a:t>
            </a:r>
          </a:p>
          <a:p>
            <a:pPr lvl="1"/>
            <a:r>
              <a:rPr lang="en-US" sz="3600" b="1" dirty="0">
                <a:ea typeface="+mj-ea"/>
                <a:cs typeface="Calibri" pitchFamily="34" charset="0"/>
              </a:rPr>
              <a:t>Size</a:t>
            </a:r>
          </a:p>
          <a:p>
            <a:pPr marL="457200" lvl="1" indent="0">
              <a:buNone/>
            </a:pPr>
            <a:endParaRPr lang="en-US" sz="3600" b="1" dirty="0">
              <a:solidFill>
                <a:srgbClr val="C41237"/>
              </a:solidFill>
              <a:ea typeface="+mj-ea"/>
              <a:cs typeface="Calibri" pitchFamily="34" charset="0"/>
            </a:endParaRPr>
          </a:p>
          <a:p>
            <a:r>
              <a:rPr lang="en-US" sz="3600" b="1" dirty="0">
                <a:solidFill>
                  <a:srgbClr val="C41237"/>
                </a:solidFill>
                <a:ea typeface="+mj-ea"/>
              </a:rPr>
              <a:t>Behavior and Purpose</a:t>
            </a:r>
          </a:p>
          <a:p>
            <a:pPr lvl="1"/>
            <a:r>
              <a:rPr lang="en-US" sz="3600" b="1" dirty="0">
                <a:ea typeface="+mj-ea"/>
                <a:cs typeface="Calibri" pitchFamily="34" charset="0"/>
              </a:rPr>
              <a:t>Strategic philanthropy</a:t>
            </a:r>
          </a:p>
          <a:p>
            <a:pPr lvl="1"/>
            <a:r>
              <a:rPr lang="en-US" sz="3600" b="1" dirty="0">
                <a:ea typeface="+mj-ea"/>
                <a:cs typeface="Calibri" pitchFamily="34" charset="0"/>
              </a:rPr>
              <a:t>Alternative options</a:t>
            </a:r>
          </a:p>
          <a:p>
            <a:endParaRPr lang="en-US" sz="3600" b="1" dirty="0">
              <a:solidFill>
                <a:srgbClr val="C41237"/>
              </a:solidFill>
              <a:ea typeface="+mj-ea"/>
            </a:endParaRPr>
          </a:p>
          <a:p>
            <a:r>
              <a:rPr lang="en-US" sz="3600" b="1" dirty="0">
                <a:solidFill>
                  <a:srgbClr val="C41237"/>
                </a:solidFill>
                <a:ea typeface="+mj-ea"/>
              </a:rPr>
              <a:t>Time &amp; Scale</a:t>
            </a:r>
          </a:p>
          <a:p>
            <a:pPr lvl="1"/>
            <a:r>
              <a:rPr lang="en-US" sz="3600" b="1" dirty="0">
                <a:ea typeface="+mj-ea"/>
                <a:cs typeface="Calibri" pitchFamily="34" charset="0"/>
              </a:rPr>
              <a:t>Time-limited</a:t>
            </a:r>
          </a:p>
          <a:p>
            <a:pPr lvl="1"/>
            <a:r>
              <a:rPr lang="en-US" sz="3600" b="1" dirty="0">
                <a:ea typeface="+mj-ea"/>
                <a:cs typeface="Calibri" pitchFamily="34" charset="0"/>
              </a:rPr>
              <a:t>Smart pooling</a:t>
            </a:r>
          </a:p>
          <a:p>
            <a:pPr lvl="1"/>
            <a:endParaRPr lang="en-US" dirty="0"/>
          </a:p>
        </p:txBody>
      </p:sp>
    </p:spTree>
    <p:extLst>
      <p:ext uri="{BB962C8B-B14F-4D97-AF65-F5344CB8AC3E}">
        <p14:creationId xmlns:p14="http://schemas.microsoft.com/office/powerpoint/2010/main" val="229474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and Potential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3767216"/>
              </p:ext>
            </p:extLst>
          </p:nvPr>
        </p:nvGraphicFramePr>
        <p:xfrm>
          <a:off x="628649" y="1679711"/>
          <a:ext cx="7938880" cy="4364249"/>
        </p:xfrm>
        <a:graphic>
          <a:graphicData uri="http://schemas.openxmlformats.org/drawingml/2006/table">
            <a:tbl>
              <a:tblPr>
                <a:tableStyleId>{5C22544A-7EE6-4342-B048-85BDC9FD1C3A}</a:tableStyleId>
              </a:tblPr>
              <a:tblGrid>
                <a:gridCol w="2645718"/>
                <a:gridCol w="2646581"/>
                <a:gridCol w="2646581"/>
              </a:tblGrid>
              <a:tr h="865187">
                <a:tc>
                  <a:txBody>
                    <a:bodyPr/>
                    <a:lstStyle/>
                    <a:p>
                      <a:pPr hangingPunct="1">
                        <a:spcAft>
                          <a:spcPts val="0"/>
                        </a:spcAft>
                      </a:pPr>
                      <a:r>
                        <a:rPr lang="en-US" sz="1800" kern="1400" dirty="0">
                          <a:solidFill>
                            <a:schemeClr val="tx2"/>
                          </a:solidFill>
                          <a:effectLst/>
                        </a:rPr>
                        <a:t> </a:t>
                      </a:r>
                      <a:endParaRPr lang="en-GB" sz="1800" kern="1400" dirty="0">
                        <a:solidFill>
                          <a:schemeClr val="tx2"/>
                        </a:solidFill>
                        <a:effectLst/>
                        <a:latin typeface="Cambria" charset="0"/>
                        <a:ea typeface="MS ??" charset="0"/>
                        <a:cs typeface="Cambria" charset="0"/>
                      </a:endParaRPr>
                    </a:p>
                  </a:txBody>
                  <a:tcPr marL="85725" marR="85725" marT="0" marB="0">
                    <a:lnL w="12700" cmpd="sng">
                      <a:noFill/>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hangingPunct="0">
                        <a:spcAft>
                          <a:spcPts val="0"/>
                        </a:spcAft>
                      </a:pPr>
                      <a:r>
                        <a:rPr lang="en-US" sz="1800" b="1" kern="1400" dirty="0">
                          <a:solidFill>
                            <a:schemeClr val="bg1"/>
                          </a:solidFill>
                          <a:effectLst/>
                        </a:rPr>
                        <a:t>Underestimation Innovative Potential </a:t>
                      </a:r>
                      <a:endParaRPr lang="en-GB" sz="1800" b="1" kern="1400" dirty="0">
                        <a:solidFill>
                          <a:schemeClr val="bg1"/>
                        </a:solidFill>
                        <a:effectLst/>
                        <a:latin typeface="Cambria" charset="0"/>
                        <a:ea typeface="MS ??" charset="0"/>
                        <a:cs typeface="Cambria" charset="0"/>
                      </a:endParaRPr>
                    </a:p>
                  </a:txBody>
                  <a:tcPr marL="85725" marR="8572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hangingPunct="0">
                        <a:spcAft>
                          <a:spcPts val="0"/>
                        </a:spcAft>
                      </a:pPr>
                      <a:r>
                        <a:rPr lang="en-US" sz="1800" b="1" kern="1400" dirty="0">
                          <a:solidFill>
                            <a:schemeClr val="bg1"/>
                          </a:solidFill>
                          <a:effectLst/>
                        </a:rPr>
                        <a:t>Overestimating Innovative Potential</a:t>
                      </a:r>
                      <a:endParaRPr lang="en-GB" sz="1800" b="1" kern="1400" dirty="0">
                        <a:solidFill>
                          <a:schemeClr val="bg1"/>
                        </a:solidFill>
                        <a:effectLst/>
                        <a:latin typeface="Cambria" charset="0"/>
                        <a:ea typeface="MS ??" charset="0"/>
                        <a:cs typeface="Cambria" charset="0"/>
                      </a:endParaRPr>
                    </a:p>
                  </a:txBody>
                  <a:tcPr marL="85725" marR="85725" marT="0" marB="0">
                    <a:lnL w="12700" cap="flat" cmpd="sng" algn="ctr">
                      <a:solidFill>
                        <a:schemeClr val="tx2"/>
                      </a:solidFill>
                      <a:prstDash val="solid"/>
                      <a:round/>
                      <a:headEnd type="none" w="med" len="med"/>
                      <a:tailEnd type="none" w="med" len="med"/>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1749531">
                <a:tc>
                  <a:txBody>
                    <a:bodyPr/>
                    <a:lstStyle/>
                    <a:p>
                      <a:pPr hangingPunct="0">
                        <a:spcAft>
                          <a:spcPts val="0"/>
                        </a:spcAft>
                      </a:pPr>
                      <a:r>
                        <a:rPr lang="en-US" sz="1800" b="1" kern="1400" dirty="0">
                          <a:solidFill>
                            <a:srgbClr val="C00000"/>
                          </a:solidFill>
                          <a:effectLst/>
                        </a:rPr>
                        <a:t>Underestimating Problems, Complexity of Tasks Required</a:t>
                      </a:r>
                      <a:endParaRPr lang="en-GB" sz="1800" b="1" kern="1400" dirty="0">
                        <a:solidFill>
                          <a:srgbClr val="C00000"/>
                        </a:solidFill>
                        <a:effectLst/>
                        <a:latin typeface="Cambria" charset="0"/>
                        <a:ea typeface="MS ??" charset="0"/>
                        <a:cs typeface="Cambria" charset="0"/>
                      </a:endParaRPr>
                    </a:p>
                  </a:txBody>
                  <a:tcPr marL="85725" marR="85725" marT="0" marB="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hangingPunct="0">
                        <a:spcAft>
                          <a:spcPts val="0"/>
                        </a:spcAft>
                      </a:pPr>
                      <a:r>
                        <a:rPr lang="en-US" sz="1800" kern="1400" dirty="0">
                          <a:solidFill>
                            <a:schemeClr val="tx2"/>
                          </a:solidFill>
                          <a:effectLst/>
                        </a:rPr>
                        <a:t>Tricked into action</a:t>
                      </a:r>
                      <a:endParaRPr lang="en-GB" sz="1800" kern="1400" dirty="0">
                        <a:solidFill>
                          <a:schemeClr val="tx2"/>
                        </a:solidFill>
                        <a:effectLst/>
                      </a:endParaRPr>
                    </a:p>
                    <a:p>
                      <a:pPr hangingPunct="0">
                        <a:spcAft>
                          <a:spcPts val="0"/>
                        </a:spcAft>
                      </a:pPr>
                      <a:r>
                        <a:rPr lang="en-US" sz="1800" kern="1400" dirty="0">
                          <a:solidFill>
                            <a:schemeClr val="tx2"/>
                          </a:solidFill>
                          <a:effectLst/>
                        </a:rPr>
                        <a:t> </a:t>
                      </a:r>
                      <a:endParaRPr lang="en-GB" sz="1800" kern="1400" dirty="0">
                        <a:solidFill>
                          <a:schemeClr val="tx2"/>
                        </a:solidFill>
                        <a:effectLst/>
                      </a:endParaRPr>
                    </a:p>
                    <a:p>
                      <a:pPr hangingPunct="0">
                        <a:spcAft>
                          <a:spcPts val="0"/>
                        </a:spcAft>
                      </a:pPr>
                      <a:r>
                        <a:rPr lang="en-US" sz="1800" kern="1400" dirty="0" smtClean="0">
                          <a:solidFill>
                            <a:schemeClr val="tx2"/>
                          </a:solidFill>
                          <a:effectLst/>
                        </a:rPr>
                        <a:t>Strategic Philanthropy</a:t>
                      </a:r>
                    </a:p>
                    <a:p>
                      <a:pPr hangingPunct="0">
                        <a:spcAft>
                          <a:spcPts val="0"/>
                        </a:spcAft>
                      </a:pPr>
                      <a:endParaRPr lang="en-GB" sz="1800" kern="1400" dirty="0">
                        <a:solidFill>
                          <a:schemeClr val="tx2"/>
                        </a:solidFill>
                        <a:effectLst/>
                        <a:latin typeface="Cambria" charset="0"/>
                        <a:ea typeface="MS ??" charset="0"/>
                        <a:cs typeface="Cambria" charset="0"/>
                      </a:endParaRPr>
                    </a:p>
                  </a:txBody>
                  <a:tcPr marL="85725" marR="8572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hangingPunct="0">
                        <a:spcAft>
                          <a:spcPts val="0"/>
                        </a:spcAft>
                      </a:pPr>
                      <a:r>
                        <a:rPr lang="en-US" sz="1800" kern="1400" dirty="0">
                          <a:solidFill>
                            <a:schemeClr val="tx2"/>
                          </a:solidFill>
                          <a:effectLst/>
                        </a:rPr>
                        <a:t>Self-confidence trickster</a:t>
                      </a:r>
                      <a:endParaRPr lang="en-GB" sz="1800" kern="1400" dirty="0">
                        <a:solidFill>
                          <a:schemeClr val="tx2"/>
                        </a:solidFill>
                        <a:effectLst/>
                      </a:endParaRPr>
                    </a:p>
                    <a:p>
                      <a:pPr hangingPunct="0">
                        <a:spcAft>
                          <a:spcPts val="0"/>
                        </a:spcAft>
                      </a:pPr>
                      <a:r>
                        <a:rPr lang="en-US" sz="1800" kern="1400" dirty="0">
                          <a:solidFill>
                            <a:schemeClr val="tx2"/>
                          </a:solidFill>
                          <a:effectLst/>
                        </a:rPr>
                        <a:t> </a:t>
                      </a:r>
                      <a:endParaRPr lang="en-GB" sz="1800" kern="1400" dirty="0">
                        <a:solidFill>
                          <a:schemeClr val="tx2"/>
                        </a:solidFill>
                        <a:effectLst/>
                      </a:endParaRPr>
                    </a:p>
                    <a:p>
                      <a:pPr hangingPunct="0">
                        <a:spcAft>
                          <a:spcPts val="0"/>
                        </a:spcAft>
                      </a:pPr>
                      <a:r>
                        <a:rPr lang="en-US" sz="1800" kern="1400" dirty="0">
                          <a:solidFill>
                            <a:schemeClr val="tx2"/>
                          </a:solidFill>
                          <a:effectLst/>
                        </a:rPr>
                        <a:t>Hype Philanthropy</a:t>
                      </a:r>
                      <a:endParaRPr lang="en-GB" sz="1800" kern="1400" dirty="0">
                        <a:solidFill>
                          <a:schemeClr val="tx2"/>
                        </a:solidFill>
                        <a:effectLst/>
                        <a:latin typeface="Cambria" charset="0"/>
                        <a:ea typeface="MS ??" charset="0"/>
                        <a:cs typeface="Cambria" charset="0"/>
                      </a:endParaRPr>
                    </a:p>
                  </a:txBody>
                  <a:tcPr marL="85725" marR="85725" marT="0" marB="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749531">
                <a:tc>
                  <a:txBody>
                    <a:bodyPr/>
                    <a:lstStyle/>
                    <a:p>
                      <a:pPr hangingPunct="0">
                        <a:spcAft>
                          <a:spcPts val="0"/>
                        </a:spcAft>
                      </a:pPr>
                      <a:endParaRPr lang="en-US" sz="1800" b="1" kern="1400" dirty="0" smtClean="0">
                        <a:solidFill>
                          <a:srgbClr val="C00000"/>
                        </a:solidFill>
                        <a:effectLst/>
                      </a:endParaRPr>
                    </a:p>
                    <a:p>
                      <a:pPr hangingPunct="0">
                        <a:spcAft>
                          <a:spcPts val="0"/>
                        </a:spcAft>
                      </a:pPr>
                      <a:r>
                        <a:rPr lang="en-US" sz="1800" b="1" kern="1400" dirty="0" smtClean="0">
                          <a:solidFill>
                            <a:srgbClr val="C00000"/>
                          </a:solidFill>
                          <a:effectLst/>
                        </a:rPr>
                        <a:t>Overestimating </a:t>
                      </a:r>
                      <a:r>
                        <a:rPr lang="en-US" sz="1800" b="1" kern="1400" dirty="0">
                          <a:solidFill>
                            <a:srgbClr val="C00000"/>
                          </a:solidFill>
                          <a:effectLst/>
                        </a:rPr>
                        <a:t>Problems, Complexity of Tasks Required</a:t>
                      </a:r>
                      <a:endParaRPr lang="en-GB" sz="1800" b="1" kern="1400" dirty="0">
                        <a:solidFill>
                          <a:srgbClr val="C00000"/>
                        </a:solidFill>
                        <a:effectLst/>
                        <a:latin typeface="Cambria" charset="0"/>
                        <a:ea typeface="MS ??" charset="0"/>
                        <a:cs typeface="Cambria" charset="0"/>
                      </a:endParaRPr>
                    </a:p>
                  </a:txBody>
                  <a:tcPr marL="85725" marR="85725" marT="0" marB="0">
                    <a:lnL w="12700" cmpd="sng">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hangingPunct="0">
                        <a:spcAft>
                          <a:spcPts val="0"/>
                        </a:spcAft>
                      </a:pPr>
                      <a:endParaRPr lang="en-US" sz="1800" kern="1400" dirty="0" smtClean="0">
                        <a:solidFill>
                          <a:schemeClr val="tx2"/>
                        </a:solidFill>
                        <a:effectLst/>
                      </a:endParaRPr>
                    </a:p>
                    <a:p>
                      <a:pPr hangingPunct="0">
                        <a:spcAft>
                          <a:spcPts val="0"/>
                        </a:spcAft>
                      </a:pPr>
                      <a:r>
                        <a:rPr lang="en-US" sz="1800" kern="1400" dirty="0" smtClean="0">
                          <a:solidFill>
                            <a:schemeClr val="tx2"/>
                          </a:solidFill>
                          <a:effectLst/>
                        </a:rPr>
                        <a:t>Missed </a:t>
                      </a:r>
                      <a:r>
                        <a:rPr lang="en-US" sz="1800" kern="1400" dirty="0">
                          <a:solidFill>
                            <a:schemeClr val="tx2"/>
                          </a:solidFill>
                          <a:effectLst/>
                        </a:rPr>
                        <a:t>opportunity</a:t>
                      </a:r>
                      <a:endParaRPr lang="en-GB" sz="1800" kern="1400" dirty="0">
                        <a:solidFill>
                          <a:schemeClr val="tx2"/>
                        </a:solidFill>
                        <a:effectLst/>
                      </a:endParaRPr>
                    </a:p>
                    <a:p>
                      <a:pPr hangingPunct="0">
                        <a:spcAft>
                          <a:spcPts val="0"/>
                        </a:spcAft>
                      </a:pPr>
                      <a:r>
                        <a:rPr lang="en-US" sz="1800" kern="1400" dirty="0">
                          <a:solidFill>
                            <a:schemeClr val="tx2"/>
                          </a:solidFill>
                          <a:effectLst/>
                        </a:rPr>
                        <a:t> </a:t>
                      </a:r>
                      <a:endParaRPr lang="en-GB" sz="1800" kern="1400" dirty="0">
                        <a:solidFill>
                          <a:schemeClr val="tx2"/>
                        </a:solidFill>
                        <a:effectLst/>
                      </a:endParaRPr>
                    </a:p>
                    <a:p>
                      <a:pPr hangingPunct="0">
                        <a:spcAft>
                          <a:spcPts val="0"/>
                        </a:spcAft>
                      </a:pPr>
                      <a:r>
                        <a:rPr lang="en-US" sz="1800" kern="1400" dirty="0">
                          <a:solidFill>
                            <a:schemeClr val="tx2"/>
                          </a:solidFill>
                          <a:effectLst/>
                        </a:rPr>
                        <a:t>Timid Philanthropy</a:t>
                      </a:r>
                      <a:endParaRPr lang="en-GB" sz="1800" kern="1400" dirty="0">
                        <a:solidFill>
                          <a:schemeClr val="tx2"/>
                        </a:solidFill>
                        <a:effectLst/>
                      </a:endParaRPr>
                    </a:p>
                    <a:p>
                      <a:pPr hangingPunct="0">
                        <a:spcAft>
                          <a:spcPts val="0"/>
                        </a:spcAft>
                      </a:pPr>
                      <a:r>
                        <a:rPr lang="en-US" sz="1800" kern="1400" dirty="0">
                          <a:solidFill>
                            <a:schemeClr val="tx2"/>
                          </a:solidFill>
                          <a:effectLst/>
                        </a:rPr>
                        <a:t> </a:t>
                      </a:r>
                      <a:endParaRPr lang="en-GB" sz="1800" kern="1400" dirty="0">
                        <a:solidFill>
                          <a:schemeClr val="tx2"/>
                        </a:solidFill>
                        <a:effectLst/>
                        <a:latin typeface="Cambria" charset="0"/>
                        <a:ea typeface="MS ??" charset="0"/>
                        <a:cs typeface="Cambria" charset="0"/>
                      </a:endParaRPr>
                    </a:p>
                  </a:txBody>
                  <a:tcPr marL="85725" marR="85725"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hangingPunct="0">
                        <a:spcAft>
                          <a:spcPts val="0"/>
                        </a:spcAft>
                      </a:pPr>
                      <a:endParaRPr lang="en-US" sz="1800" kern="1400" dirty="0" smtClean="0">
                        <a:solidFill>
                          <a:schemeClr val="tx2"/>
                        </a:solidFill>
                        <a:effectLst/>
                      </a:endParaRPr>
                    </a:p>
                    <a:p>
                      <a:pPr hangingPunct="0">
                        <a:spcAft>
                          <a:spcPts val="0"/>
                        </a:spcAft>
                      </a:pPr>
                      <a:r>
                        <a:rPr lang="en-US" sz="1800" kern="1400" dirty="0" smtClean="0">
                          <a:solidFill>
                            <a:schemeClr val="tx2"/>
                          </a:solidFill>
                          <a:effectLst/>
                        </a:rPr>
                        <a:t>Inexperience</a:t>
                      </a:r>
                      <a:endParaRPr lang="en-GB" sz="1800" kern="1400" dirty="0">
                        <a:solidFill>
                          <a:schemeClr val="tx2"/>
                        </a:solidFill>
                        <a:effectLst/>
                      </a:endParaRPr>
                    </a:p>
                    <a:p>
                      <a:pPr hangingPunct="0">
                        <a:spcAft>
                          <a:spcPts val="0"/>
                        </a:spcAft>
                      </a:pPr>
                      <a:r>
                        <a:rPr lang="en-US" sz="1800" kern="1400" dirty="0">
                          <a:solidFill>
                            <a:schemeClr val="tx2"/>
                          </a:solidFill>
                          <a:effectLst/>
                        </a:rPr>
                        <a:t> </a:t>
                      </a:r>
                      <a:endParaRPr lang="en-GB" sz="1800" kern="1400" dirty="0">
                        <a:solidFill>
                          <a:schemeClr val="tx2"/>
                        </a:solidFill>
                        <a:effectLst/>
                      </a:endParaRPr>
                    </a:p>
                    <a:p>
                      <a:pPr hangingPunct="0">
                        <a:spcAft>
                          <a:spcPts val="0"/>
                        </a:spcAft>
                      </a:pPr>
                      <a:r>
                        <a:rPr lang="en-US" sz="1800" kern="1400" dirty="0">
                          <a:solidFill>
                            <a:schemeClr val="tx2"/>
                          </a:solidFill>
                          <a:effectLst/>
                        </a:rPr>
                        <a:t>Dilettante Philanthropy</a:t>
                      </a:r>
                      <a:endParaRPr lang="en-GB" sz="1800" kern="1400" dirty="0">
                        <a:solidFill>
                          <a:schemeClr val="tx2"/>
                        </a:solidFill>
                        <a:effectLst/>
                        <a:latin typeface="Cambria" charset="0"/>
                        <a:ea typeface="MS ??" charset="0"/>
                        <a:cs typeface="Cambria" charset="0"/>
                      </a:endParaRPr>
                    </a:p>
                  </a:txBody>
                  <a:tcPr marL="85725" marR="85725" marT="0" marB="0">
                    <a:lnL w="12700" cap="flat" cmpd="sng" algn="ctr">
                      <a:solidFill>
                        <a:schemeClr val="tx2"/>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1256064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III. 	Time and Pooling</a:t>
            </a:r>
            <a:endParaRPr lang="en-US" dirty="0"/>
          </a:p>
        </p:txBody>
      </p:sp>
      <p:sp>
        <p:nvSpPr>
          <p:cNvPr id="3" name="Content Placeholder 2"/>
          <p:cNvSpPr>
            <a:spLocks noGrp="1"/>
          </p:cNvSpPr>
          <p:nvPr>
            <p:ph idx="1"/>
          </p:nvPr>
        </p:nvSpPr>
        <p:spPr/>
        <p:txBody>
          <a:bodyPr>
            <a:normAutofit/>
          </a:bodyPr>
          <a:lstStyle/>
          <a:p>
            <a:r>
              <a:rPr lang="en-US" dirty="0" smtClean="0"/>
              <a:t>Many small foundations, many getting smaller over </a:t>
            </a:r>
            <a:r>
              <a:rPr lang="en-US" dirty="0" smtClean="0"/>
              <a:t>time</a:t>
            </a:r>
            <a:r>
              <a:rPr lang="mr-IN" dirty="0" smtClean="0"/>
              <a:t>…</a:t>
            </a:r>
            <a:r>
              <a:rPr lang="en-US" dirty="0" smtClean="0"/>
              <a:t>  </a:t>
            </a:r>
            <a:r>
              <a:rPr lang="en-US" dirty="0" smtClean="0"/>
              <a:t>Is that not inefficient?</a:t>
            </a:r>
          </a:p>
          <a:p>
            <a:endParaRPr lang="en-US" dirty="0"/>
          </a:p>
          <a:p>
            <a:r>
              <a:rPr lang="en-US" dirty="0" smtClean="0"/>
              <a:t>Yes, options new and old to be explored:</a:t>
            </a:r>
          </a:p>
          <a:p>
            <a:pPr marL="0" indent="0">
              <a:buNone/>
            </a:pPr>
            <a:endParaRPr lang="en-US" sz="1400" dirty="0"/>
          </a:p>
          <a:p>
            <a:pPr lvl="1"/>
            <a:r>
              <a:rPr lang="en-US" dirty="0" smtClean="0"/>
              <a:t>Pooling</a:t>
            </a:r>
          </a:p>
          <a:p>
            <a:pPr lvl="1"/>
            <a:r>
              <a:rPr lang="en-US" dirty="0" smtClean="0"/>
              <a:t>Time-limited</a:t>
            </a:r>
            <a:endParaRPr lang="en-US" dirty="0" smtClean="0"/>
          </a:p>
        </p:txBody>
      </p:sp>
    </p:spTree>
    <p:extLst>
      <p:ext uri="{BB962C8B-B14F-4D97-AF65-F5344CB8AC3E}">
        <p14:creationId xmlns:p14="http://schemas.microsoft.com/office/powerpoint/2010/main" val="223932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5130" y="235978"/>
            <a:ext cx="6172200" cy="857250"/>
          </a:xfrm>
        </p:spPr>
        <p:txBody>
          <a:bodyPr/>
          <a:lstStyle/>
          <a:p>
            <a:r>
              <a:rPr lang="en-US" dirty="0" smtClean="0"/>
              <a:t>What are the issues?</a:t>
            </a:r>
            <a:endParaRPr lang="en-US" dirty="0"/>
          </a:p>
        </p:txBody>
      </p:sp>
      <p:sp>
        <p:nvSpPr>
          <p:cNvPr id="3" name="Inhaltsplatzhalter 2"/>
          <p:cNvSpPr>
            <a:spLocks noGrp="1"/>
          </p:cNvSpPr>
          <p:nvPr>
            <p:ph idx="1"/>
          </p:nvPr>
        </p:nvSpPr>
        <p:spPr/>
        <p:txBody>
          <a:bodyPr>
            <a:normAutofit fontScale="92500"/>
          </a:bodyPr>
          <a:lstStyle/>
          <a:p>
            <a:r>
              <a:rPr lang="en-US" dirty="0" smtClean="0"/>
              <a:t>Long-standing debate around perpetuity</a:t>
            </a:r>
            <a:endParaRPr lang="en-US" dirty="0"/>
          </a:p>
          <a:p>
            <a:pPr lvl="1"/>
            <a:r>
              <a:rPr lang="en-US" dirty="0" smtClean="0"/>
              <a:t>Turgot´s dead-hand problem (real estate, landed elite); anti-clerical elements, delivery failure</a:t>
            </a:r>
          </a:p>
          <a:p>
            <a:pPr lvl="1"/>
            <a:r>
              <a:rPr lang="en-US" dirty="0" smtClean="0"/>
              <a:t>Kant´s principle of utility (feared obsolescence, state primacy in allocating foundations to best public use)</a:t>
            </a:r>
          </a:p>
          <a:p>
            <a:pPr marL="342900" lvl="1" indent="0" algn="ctr">
              <a:buNone/>
            </a:pPr>
            <a:r>
              <a:rPr lang="en-US" dirty="0" smtClean="0"/>
              <a:t>------------</a:t>
            </a:r>
          </a:p>
          <a:p>
            <a:pPr lvl="1"/>
            <a:r>
              <a:rPr lang="en-US" dirty="0" smtClean="0"/>
              <a:t>Nielson: irremediable defect of being vulnerable to loss of spirit of first origin</a:t>
            </a:r>
          </a:p>
          <a:p>
            <a:pPr lvl="1"/>
            <a:r>
              <a:rPr lang="en-US" dirty="0" smtClean="0"/>
              <a:t>Prewitt: The enlightenment did not foster development of foundations</a:t>
            </a:r>
          </a:p>
          <a:p>
            <a:pPr marL="0" indent="0">
              <a:buNone/>
            </a:pPr>
            <a:endParaRPr lang="en-US" dirty="0"/>
          </a:p>
        </p:txBody>
      </p:sp>
    </p:spTree>
    <p:extLst>
      <p:ext uri="{BB962C8B-B14F-4D97-AF65-F5344CB8AC3E}">
        <p14:creationId xmlns:p14="http://schemas.microsoft.com/office/powerpoint/2010/main" val="413825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800" y="268863"/>
            <a:ext cx="6172200" cy="857250"/>
          </a:xfrm>
        </p:spPr>
        <p:txBody>
          <a:bodyPr>
            <a:normAutofit/>
          </a:bodyPr>
          <a:lstStyle/>
          <a:p>
            <a:r>
              <a:rPr lang="en-US" dirty="0"/>
              <a:t>Underlying </a:t>
            </a:r>
            <a:r>
              <a:rPr lang="en-US" dirty="0" smtClean="0"/>
              <a:t>Issue</a:t>
            </a:r>
            <a:endParaRPr lang="en-US" dirty="0"/>
          </a:p>
        </p:txBody>
      </p:sp>
      <p:sp>
        <p:nvSpPr>
          <p:cNvPr id="3" name="Inhaltsplatzhalter 2"/>
          <p:cNvSpPr>
            <a:spLocks noGrp="1"/>
          </p:cNvSpPr>
          <p:nvPr>
            <p:ph idx="1"/>
          </p:nvPr>
        </p:nvSpPr>
        <p:spPr>
          <a:xfrm>
            <a:off x="360363" y="1451035"/>
            <a:ext cx="8063637" cy="4522105"/>
          </a:xfrm>
        </p:spPr>
        <p:txBody>
          <a:bodyPr>
            <a:normAutofit/>
          </a:bodyPr>
          <a:lstStyle/>
          <a:p>
            <a:pPr marL="0" indent="0">
              <a:buNone/>
            </a:pPr>
            <a:r>
              <a:rPr lang="en-US" dirty="0" smtClean="0"/>
              <a:t>Can private funds of considerable size serve public purposes better if</a:t>
            </a:r>
          </a:p>
          <a:p>
            <a:r>
              <a:rPr lang="en-US" dirty="0" smtClean="0">
                <a:solidFill>
                  <a:schemeClr val="tx1"/>
                </a:solidFill>
              </a:rPr>
              <a:t>donor intend can be changed </a:t>
            </a:r>
            <a:r>
              <a:rPr lang="en-US" dirty="0" smtClean="0"/>
              <a:t>in part or completely over time, even against the original stipulations of the deed?</a:t>
            </a:r>
          </a:p>
          <a:p>
            <a:r>
              <a:rPr lang="en-US" dirty="0">
                <a:solidFill>
                  <a:schemeClr val="tx1"/>
                </a:solidFill>
              </a:rPr>
              <a:t>d</a:t>
            </a:r>
            <a:r>
              <a:rPr lang="en-US" dirty="0" smtClean="0">
                <a:solidFill>
                  <a:schemeClr val="tx1"/>
                </a:solidFill>
              </a:rPr>
              <a:t>onors can decide on time horizons </a:t>
            </a:r>
            <a:r>
              <a:rPr lang="en-US" dirty="0" smtClean="0"/>
              <a:t>other than perpetuity, and change it over time?</a:t>
            </a:r>
          </a:p>
          <a:p>
            <a:pPr marL="0" indent="0">
              <a:buNone/>
            </a:pPr>
            <a:r>
              <a:rPr lang="en-US" dirty="0" smtClean="0"/>
              <a:t>If so: who decides, regulates?</a:t>
            </a:r>
            <a:endParaRPr lang="en-US" dirty="0"/>
          </a:p>
        </p:txBody>
      </p:sp>
    </p:spTree>
    <p:extLst>
      <p:ext uri="{BB962C8B-B14F-4D97-AF65-F5344CB8AC3E}">
        <p14:creationId xmlns:p14="http://schemas.microsoft.com/office/powerpoint/2010/main" val="19185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175101"/>
            <a:ext cx="6172200" cy="857250"/>
          </a:xfrm>
        </p:spPr>
        <p:txBody>
          <a:bodyPr/>
          <a:lstStyle/>
          <a:p>
            <a:r>
              <a:rPr lang="en-US" dirty="0" smtClean="0"/>
              <a:t>Current Issues</a:t>
            </a:r>
            <a:endParaRPr lang="en-US" dirty="0"/>
          </a:p>
        </p:txBody>
      </p:sp>
      <p:sp>
        <p:nvSpPr>
          <p:cNvPr id="3" name="Inhaltsplatzhalter 2"/>
          <p:cNvSpPr>
            <a:spLocks noGrp="1"/>
          </p:cNvSpPr>
          <p:nvPr>
            <p:ph idx="1"/>
          </p:nvPr>
        </p:nvSpPr>
        <p:spPr>
          <a:xfrm>
            <a:off x="360363" y="1460974"/>
            <a:ext cx="8063637" cy="4522105"/>
          </a:xfrm>
        </p:spPr>
        <p:txBody>
          <a:bodyPr>
            <a:normAutofit/>
          </a:bodyPr>
          <a:lstStyle/>
          <a:p>
            <a:r>
              <a:rPr lang="en-US" dirty="0" smtClean="0"/>
              <a:t>Financial: Low interest, low inflation environment of 2010s versus high interest, high inflation environment of 1970s.</a:t>
            </a:r>
          </a:p>
          <a:p>
            <a:r>
              <a:rPr lang="en-US" dirty="0" smtClean="0"/>
              <a:t>Social Ecology: many new foundations being created, most rather small</a:t>
            </a:r>
          </a:p>
          <a:p>
            <a:r>
              <a:rPr lang="en-US" dirty="0" smtClean="0"/>
              <a:t>Large, visible foundations as spend-downs:</a:t>
            </a:r>
          </a:p>
          <a:p>
            <a:pPr lvl="1"/>
            <a:r>
              <a:rPr lang="en-US" sz="1650" dirty="0"/>
              <a:t>US: Atlantic, Gates</a:t>
            </a:r>
          </a:p>
          <a:p>
            <a:pPr lvl="1"/>
            <a:r>
              <a:rPr lang="en-US" sz="1650" dirty="0"/>
              <a:t>UK: 4-Acres, Princess Diana Fund</a:t>
            </a:r>
          </a:p>
          <a:p>
            <a:pPr lvl="1"/>
            <a:r>
              <a:rPr lang="en-US" sz="1650" dirty="0"/>
              <a:t>Germany: Forced-Labor-Foundation, </a:t>
            </a:r>
            <a:r>
              <a:rPr lang="en-US" sz="1650" dirty="0" err="1"/>
              <a:t>Mummert</a:t>
            </a:r>
            <a:r>
              <a:rPr lang="en-US" sz="1650" dirty="0"/>
              <a:t> </a:t>
            </a:r>
            <a:r>
              <a:rPr lang="en-US" sz="1650" dirty="0" err="1"/>
              <a:t>Stiftung</a:t>
            </a:r>
            <a:endParaRPr lang="en-US" sz="1650" dirty="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69756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5495" y="131694"/>
            <a:ext cx="6172200" cy="857250"/>
          </a:xfrm>
        </p:spPr>
        <p:txBody>
          <a:bodyPr/>
          <a:lstStyle/>
          <a:p>
            <a:r>
              <a:rPr lang="en-US" dirty="0" smtClean="0"/>
              <a:t>Underlying Issue</a:t>
            </a:r>
            <a:endParaRPr lang="en-US" dirty="0"/>
          </a:p>
        </p:txBody>
      </p:sp>
      <p:sp>
        <p:nvSpPr>
          <p:cNvPr id="3" name="Inhaltsplatzhalter 2"/>
          <p:cNvSpPr>
            <a:spLocks noGrp="1"/>
          </p:cNvSpPr>
          <p:nvPr>
            <p:ph idx="1"/>
          </p:nvPr>
        </p:nvSpPr>
        <p:spPr>
          <a:xfrm>
            <a:off x="360363" y="1361662"/>
            <a:ext cx="8063637" cy="5019260"/>
          </a:xfrm>
        </p:spPr>
        <p:txBody>
          <a:bodyPr>
            <a:normAutofit fontScale="85000" lnSpcReduction="20000"/>
          </a:bodyPr>
          <a:lstStyle/>
          <a:p>
            <a:pPr marL="0" indent="0">
              <a:buNone/>
            </a:pPr>
            <a:r>
              <a:rPr lang="en-US" dirty="0" smtClean="0"/>
              <a:t>Size:</a:t>
            </a:r>
          </a:p>
          <a:p>
            <a:pPr lvl="1"/>
            <a:r>
              <a:rPr lang="en-US" dirty="0" smtClean="0"/>
              <a:t>Efficiency: how to deal with growing numbers of smaller foundations that may not be well-managed (financial performance, governance), heading towards early obsolescence?</a:t>
            </a:r>
          </a:p>
          <a:p>
            <a:pPr lvl="1"/>
            <a:r>
              <a:rPr lang="en-US" dirty="0" smtClean="0"/>
              <a:t>Effectiveness:  how can smaller foundations still achieve some impact (added value), also related to legitimacy?</a:t>
            </a:r>
            <a:endParaRPr lang="en-US" dirty="0"/>
          </a:p>
          <a:p>
            <a:pPr marL="0" indent="0">
              <a:buNone/>
            </a:pPr>
            <a:endParaRPr lang="en-US" sz="1900" dirty="0" smtClean="0"/>
          </a:p>
          <a:p>
            <a:pPr marL="0" indent="0">
              <a:buNone/>
            </a:pPr>
            <a:r>
              <a:rPr lang="en-US" dirty="0" smtClean="0"/>
              <a:t>Donors (supply side):</a:t>
            </a:r>
          </a:p>
          <a:p>
            <a:pPr lvl="1"/>
            <a:r>
              <a:rPr lang="en-US" dirty="0" smtClean="0"/>
              <a:t>Some, perhaps more, donors prefer time-limited deeds</a:t>
            </a:r>
          </a:p>
          <a:p>
            <a:pPr marL="0" indent="0">
              <a:buNone/>
            </a:pPr>
            <a:endParaRPr lang="en-US" sz="1900" dirty="0" smtClean="0"/>
          </a:p>
          <a:p>
            <a:pPr marL="0" indent="0">
              <a:buNone/>
            </a:pPr>
            <a:r>
              <a:rPr lang="en-US" dirty="0" smtClean="0"/>
              <a:t>Problems (demand side):</a:t>
            </a:r>
          </a:p>
          <a:p>
            <a:pPr lvl="1"/>
            <a:r>
              <a:rPr lang="en-US" dirty="0" smtClean="0"/>
              <a:t>Some problems require quicker, concentrated action, hence spending</a:t>
            </a:r>
          </a:p>
        </p:txBody>
      </p:sp>
    </p:spTree>
    <p:extLst>
      <p:ext uri="{BB962C8B-B14F-4D97-AF65-F5344CB8AC3E}">
        <p14:creationId xmlns:p14="http://schemas.microsoft.com/office/powerpoint/2010/main" val="337942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Initial Impressions</a:t>
            </a:r>
            <a:endParaRPr lang="en-US" dirty="0"/>
          </a:p>
        </p:txBody>
      </p:sp>
      <p:sp>
        <p:nvSpPr>
          <p:cNvPr id="3" name="Inhaltsplatzhalter 2"/>
          <p:cNvSpPr>
            <a:spLocks noGrp="1"/>
          </p:cNvSpPr>
          <p:nvPr>
            <p:ph idx="1"/>
          </p:nvPr>
        </p:nvSpPr>
        <p:spPr>
          <a:xfrm>
            <a:off x="350231" y="1262270"/>
            <a:ext cx="7571256" cy="4333460"/>
          </a:xfrm>
        </p:spPr>
        <p:txBody>
          <a:bodyPr>
            <a:noAutofit/>
          </a:bodyPr>
          <a:lstStyle/>
          <a:p>
            <a:r>
              <a:rPr lang="en-US" sz="2000" dirty="0" smtClean="0"/>
              <a:t>UK: some 20, ACF, some debate</a:t>
            </a:r>
          </a:p>
          <a:p>
            <a:r>
              <a:rPr lang="en-US" sz="2000" dirty="0" smtClean="0"/>
              <a:t>France: endowment funds next to foundations</a:t>
            </a:r>
          </a:p>
          <a:p>
            <a:r>
              <a:rPr lang="en-US" sz="2000" dirty="0" smtClean="0"/>
              <a:t>Germany: 2013 reform; limited number; some debate, mostly about tax</a:t>
            </a:r>
          </a:p>
          <a:p>
            <a:r>
              <a:rPr lang="en-US" sz="2000" dirty="0" smtClean="0"/>
              <a:t>Spain:  no information</a:t>
            </a:r>
          </a:p>
          <a:p>
            <a:r>
              <a:rPr lang="en-US" sz="2000" dirty="0" smtClean="0"/>
              <a:t>Austria: exist, no data, no debate</a:t>
            </a:r>
          </a:p>
          <a:p>
            <a:r>
              <a:rPr lang="en-US" sz="2000" dirty="0" smtClean="0"/>
              <a:t>Sweden: no information, no debate</a:t>
            </a:r>
          </a:p>
          <a:p>
            <a:r>
              <a:rPr lang="en-US" sz="2000" dirty="0" smtClean="0"/>
              <a:t>Netherlands: no information, no debate </a:t>
            </a:r>
          </a:p>
          <a:p>
            <a:r>
              <a:rPr lang="en-US" sz="2000" dirty="0" smtClean="0"/>
              <a:t>Switzerland: do exist, great flexibility</a:t>
            </a:r>
          </a:p>
          <a:p>
            <a:r>
              <a:rPr lang="en-US" sz="2000" dirty="0" smtClean="0"/>
              <a:t>Belgium: some debate about KBF</a:t>
            </a:r>
          </a:p>
          <a:p>
            <a:r>
              <a:rPr lang="en-US" sz="2000" dirty="0" smtClean="0"/>
              <a:t>Italy: no information </a:t>
            </a:r>
          </a:p>
          <a:p>
            <a:r>
              <a:rPr lang="en-US" sz="2000" dirty="0" smtClean="0"/>
              <a:t>EU: European Foundation Statute allows it, unlikely to pass</a:t>
            </a:r>
          </a:p>
          <a:p>
            <a:pPr marL="0" indent="0">
              <a:buNone/>
            </a:pPr>
            <a:r>
              <a:rPr lang="en-US" sz="2000" dirty="0" smtClean="0"/>
              <a:t>---------</a:t>
            </a:r>
          </a:p>
          <a:p>
            <a:r>
              <a:rPr lang="en-US" sz="2000" dirty="0" smtClean="0"/>
              <a:t>Canada, Australia: exist, some debate</a:t>
            </a:r>
            <a:endParaRPr lang="en-US" sz="2000" dirty="0"/>
          </a:p>
        </p:txBody>
      </p:sp>
    </p:spTree>
    <p:extLst>
      <p:ext uri="{BB962C8B-B14F-4D97-AF65-F5344CB8AC3E}">
        <p14:creationId xmlns:p14="http://schemas.microsoft.com/office/powerpoint/2010/main" val="343918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117798"/>
            <a:ext cx="6172200" cy="857250"/>
          </a:xfrm>
        </p:spPr>
        <p:txBody>
          <a:bodyPr/>
          <a:lstStyle/>
          <a:p>
            <a:r>
              <a:rPr lang="en-US" dirty="0" smtClean="0"/>
              <a:t>Differentiations cont</a:t>
            </a:r>
            <a:r>
              <a:rPr lang="en-US" dirty="0"/>
              <a:t>.</a:t>
            </a:r>
          </a:p>
        </p:txBody>
      </p:sp>
      <p:sp>
        <p:nvSpPr>
          <p:cNvPr id="3" name="Inhaltsplatzhalter 2"/>
          <p:cNvSpPr>
            <a:spLocks noGrp="1"/>
          </p:cNvSpPr>
          <p:nvPr>
            <p:ph idx="1"/>
          </p:nvPr>
        </p:nvSpPr>
        <p:spPr/>
        <p:txBody>
          <a:bodyPr>
            <a:normAutofit fontScale="85000" lnSpcReduction="20000"/>
          </a:bodyPr>
          <a:lstStyle/>
          <a:p>
            <a:pPr marL="385763" indent="-385763">
              <a:buFont typeface="+mj-lt"/>
              <a:buAutoNum type="arabicPeriod"/>
            </a:pPr>
            <a:r>
              <a:rPr lang="en-US" dirty="0" smtClean="0"/>
              <a:t>Foundations established in perpetuity</a:t>
            </a:r>
          </a:p>
          <a:p>
            <a:pPr marL="385763" indent="-385763">
              <a:buFont typeface="+mj-lt"/>
              <a:buAutoNum type="arabicPeriod"/>
            </a:pPr>
            <a:r>
              <a:rPr lang="en-US" dirty="0" smtClean="0"/>
              <a:t>Mixed foundations with permanent and flexible assets (note:  flexible part can be spent and/or replenished)</a:t>
            </a:r>
          </a:p>
          <a:p>
            <a:pPr marL="385763" indent="-385763">
              <a:buFont typeface="+mj-lt"/>
              <a:buAutoNum type="arabicPeriod"/>
            </a:pPr>
            <a:r>
              <a:rPr lang="en-US" dirty="0" smtClean="0"/>
              <a:t>Time-limited, spend-down foundation (“consumptive foundation,” i.e. consumes its own assets while realizing deed / objectives)</a:t>
            </a:r>
          </a:p>
          <a:p>
            <a:pPr marL="0" indent="0">
              <a:buNone/>
            </a:pPr>
            <a:endParaRPr lang="en-US" dirty="0"/>
          </a:p>
          <a:p>
            <a:pPr marL="0" indent="0">
              <a:buNone/>
            </a:pPr>
            <a:r>
              <a:rPr lang="en-US" b="1" dirty="0" smtClean="0">
                <a:solidFill>
                  <a:schemeClr val="tx1"/>
                </a:solidFill>
              </a:rPr>
              <a:t>Conclusion</a:t>
            </a:r>
          </a:p>
          <a:p>
            <a:pPr marL="0" indent="0">
              <a:buNone/>
            </a:pPr>
            <a:r>
              <a:rPr lang="en-US" dirty="0" smtClean="0">
                <a:solidFill>
                  <a:schemeClr val="tx1"/>
                </a:solidFill>
              </a:rPr>
              <a:t>time limited foundation adds goal &amp; performance aspects next to sustainability principle / parallelism not yet settled</a:t>
            </a:r>
            <a:endParaRPr lang="en-US" dirty="0">
              <a:solidFill>
                <a:schemeClr val="tx1"/>
              </a:solidFill>
            </a:endParaRPr>
          </a:p>
        </p:txBody>
      </p:sp>
    </p:spTree>
    <p:extLst>
      <p:ext uri="{BB962C8B-B14F-4D97-AF65-F5344CB8AC3E}">
        <p14:creationId xmlns:p14="http://schemas.microsoft.com/office/powerpoint/2010/main" val="257463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messages, by way of conclusion</a:t>
            </a:r>
            <a:endParaRPr lang="en-US" dirty="0"/>
          </a:p>
        </p:txBody>
      </p:sp>
      <p:sp>
        <p:nvSpPr>
          <p:cNvPr id="3" name="Content Placeholder 2"/>
          <p:cNvSpPr>
            <a:spLocks noGrp="1"/>
          </p:cNvSpPr>
          <p:nvPr>
            <p:ph idx="1"/>
          </p:nvPr>
        </p:nvSpPr>
        <p:spPr/>
        <p:txBody>
          <a:bodyPr/>
          <a:lstStyle/>
          <a:p>
            <a:pPr marL="0" indent="0">
              <a:buNone/>
            </a:pPr>
            <a:r>
              <a:rPr lang="en-US" dirty="0" smtClean="0"/>
              <a:t>Let research agenda not be dominated by</a:t>
            </a:r>
          </a:p>
          <a:p>
            <a:pPr marL="0" indent="0">
              <a:buNone/>
            </a:pPr>
            <a:endParaRPr lang="en-US" sz="1800" dirty="0"/>
          </a:p>
          <a:p>
            <a:r>
              <a:rPr lang="en-US" dirty="0" smtClean="0">
                <a:solidFill>
                  <a:schemeClr val="tx1"/>
                </a:solidFill>
              </a:rPr>
              <a:t>Grant-making foundation (consider variety of forms)</a:t>
            </a:r>
          </a:p>
          <a:p>
            <a:r>
              <a:rPr lang="en-US" dirty="0" smtClean="0">
                <a:solidFill>
                  <a:schemeClr val="tx1"/>
                </a:solidFill>
              </a:rPr>
              <a:t>Large foundations (consider smaller endowments)</a:t>
            </a:r>
          </a:p>
          <a:p>
            <a:r>
              <a:rPr lang="en-US" dirty="0" smtClean="0">
                <a:solidFill>
                  <a:schemeClr val="tx1"/>
                </a:solidFill>
              </a:rPr>
              <a:t>Foundations established as permanent entities (consider time-limitation)</a:t>
            </a:r>
          </a:p>
          <a:p>
            <a:endParaRPr lang="en-US" dirty="0"/>
          </a:p>
        </p:txBody>
      </p:sp>
    </p:spTree>
    <p:extLst>
      <p:ext uri="{BB962C8B-B14F-4D97-AF65-F5344CB8AC3E}">
        <p14:creationId xmlns:p14="http://schemas.microsoft.com/office/powerpoint/2010/main" val="110629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Sources</a:t>
            </a:r>
            <a:endParaRPr lang="de-DE" dirty="0"/>
          </a:p>
        </p:txBody>
      </p:sp>
      <p:sp>
        <p:nvSpPr>
          <p:cNvPr id="3" name="Inhaltsplatzhalter 2"/>
          <p:cNvSpPr>
            <a:spLocks noGrp="1"/>
          </p:cNvSpPr>
          <p:nvPr>
            <p:ph idx="1"/>
          </p:nvPr>
        </p:nvSpPr>
        <p:spPr/>
        <p:txBody>
          <a:bodyPr>
            <a:normAutofit fontScale="40000" lnSpcReduction="20000"/>
          </a:bodyPr>
          <a:lstStyle/>
          <a:p>
            <a:pPr>
              <a:lnSpc>
                <a:spcPct val="115000"/>
              </a:lnSpc>
              <a:spcAft>
                <a:spcPts val="0"/>
              </a:spcAft>
            </a:pPr>
            <a:r>
              <a:rPr lang="de-DE" dirty="0">
                <a:latin typeface="Calibri"/>
                <a:ea typeface="Calibri"/>
                <a:cs typeface="Times New Roman"/>
              </a:rPr>
              <a:t>Anheier, H., Förster, S., Mangold, J., &amp; Striebing, C. (2017). </a:t>
            </a:r>
            <a:r>
              <a:rPr lang="de-DE" i="1" dirty="0">
                <a:latin typeface="Calibri"/>
                <a:ea typeface="Calibri"/>
                <a:cs typeface="Times New Roman"/>
              </a:rPr>
              <a:t>Stiftungen in Deutschland 1: Eine Verortung</a:t>
            </a:r>
            <a:r>
              <a:rPr lang="de-DE" dirty="0">
                <a:latin typeface="Calibri"/>
                <a:ea typeface="Calibri"/>
                <a:cs typeface="Times New Roman"/>
              </a:rPr>
              <a:t>. Wiesbaden: Springer VS</a:t>
            </a:r>
            <a:r>
              <a:rPr lang="de-DE" dirty="0" smtClean="0">
                <a:latin typeface="Calibri"/>
                <a:ea typeface="Calibri"/>
                <a:cs typeface="Times New Roman"/>
              </a:rPr>
              <a:t>.</a:t>
            </a:r>
            <a:r>
              <a:rPr lang="de-DE" dirty="0">
                <a:latin typeface="Calibri"/>
                <a:ea typeface="Calibri"/>
                <a:cs typeface="Times New Roman"/>
              </a:rPr>
              <a:t> </a:t>
            </a:r>
          </a:p>
          <a:p>
            <a:pPr>
              <a:lnSpc>
                <a:spcPct val="115000"/>
              </a:lnSpc>
              <a:spcAft>
                <a:spcPts val="0"/>
              </a:spcAft>
            </a:pPr>
            <a:r>
              <a:rPr lang="de-DE" dirty="0">
                <a:latin typeface="Calibri"/>
                <a:ea typeface="Calibri"/>
                <a:cs typeface="Times New Roman"/>
              </a:rPr>
              <a:t>Brest, P. (2015</a:t>
            </a:r>
            <a:r>
              <a:rPr lang="de-DE" sz="3600" dirty="0">
                <a:latin typeface="Calibri"/>
                <a:ea typeface="Calibri"/>
                <a:cs typeface="Times New Roman"/>
              </a:rPr>
              <a:t>). Strategic </a:t>
            </a:r>
            <a:r>
              <a:rPr lang="de-DE" sz="3600" dirty="0" err="1">
                <a:latin typeface="Calibri"/>
                <a:ea typeface="Calibri"/>
                <a:cs typeface="Times New Roman"/>
              </a:rPr>
              <a:t>Philanthropy</a:t>
            </a:r>
            <a:r>
              <a:rPr lang="de-DE" sz="3600" dirty="0">
                <a:latin typeface="Calibri"/>
                <a:ea typeface="Calibri"/>
                <a:cs typeface="Times New Roman"/>
              </a:rPr>
              <a:t> </a:t>
            </a:r>
            <a:r>
              <a:rPr lang="de-DE" sz="3600" dirty="0" err="1">
                <a:latin typeface="Calibri"/>
                <a:ea typeface="Calibri"/>
                <a:cs typeface="Times New Roman"/>
              </a:rPr>
              <a:t>and</a:t>
            </a:r>
            <a:r>
              <a:rPr lang="de-DE" sz="3600" dirty="0">
                <a:latin typeface="Calibri"/>
                <a:ea typeface="Calibri"/>
                <a:cs typeface="Times New Roman"/>
              </a:rPr>
              <a:t> </a:t>
            </a:r>
            <a:r>
              <a:rPr lang="de-DE" sz="3600" dirty="0" err="1">
                <a:latin typeface="Calibri"/>
                <a:ea typeface="Calibri"/>
                <a:cs typeface="Times New Roman"/>
              </a:rPr>
              <a:t>Its</a:t>
            </a:r>
            <a:r>
              <a:rPr lang="de-DE" sz="3600" dirty="0">
                <a:latin typeface="Calibri"/>
                <a:ea typeface="Calibri"/>
                <a:cs typeface="Times New Roman"/>
              </a:rPr>
              <a:t> </a:t>
            </a:r>
            <a:r>
              <a:rPr lang="de-DE" sz="3600" dirty="0" err="1">
                <a:latin typeface="Calibri"/>
                <a:ea typeface="Calibri"/>
                <a:cs typeface="Times New Roman"/>
              </a:rPr>
              <a:t>Discontents</a:t>
            </a:r>
            <a:r>
              <a:rPr lang="de-DE" sz="3600" dirty="0">
                <a:latin typeface="Calibri"/>
                <a:ea typeface="Calibri"/>
                <a:cs typeface="Times New Roman"/>
              </a:rPr>
              <a:t>. </a:t>
            </a:r>
            <a:r>
              <a:rPr lang="en-US" sz="3600" dirty="0">
                <a:latin typeface="Calibri"/>
                <a:ea typeface="Calibri"/>
                <a:cs typeface="Times New Roman"/>
              </a:rPr>
              <a:t>Stanford Social Innovation Review. Retrieved from </a:t>
            </a:r>
            <a:r>
              <a:rPr lang="en-US" sz="3600" u="sng" dirty="0">
                <a:latin typeface="Calibri"/>
                <a:ea typeface="Calibri"/>
                <a:cs typeface="Times New Roman"/>
              </a:rPr>
              <a:t>https://ssir.org/up_for_debate/article/strategic_philanthropy_and_its_discontents</a:t>
            </a:r>
            <a:r>
              <a:rPr lang="en-US" sz="3600" dirty="0" smtClean="0">
                <a:latin typeface="Calibri"/>
                <a:ea typeface="Calibri"/>
                <a:cs typeface="Times New Roman"/>
              </a:rPr>
              <a:t>.</a:t>
            </a:r>
            <a:endParaRPr lang="de-DE" dirty="0">
              <a:latin typeface="Calibri"/>
              <a:ea typeface="Calibri"/>
              <a:cs typeface="Times New Roman"/>
            </a:endParaRPr>
          </a:p>
          <a:p>
            <a:pPr>
              <a:lnSpc>
                <a:spcPct val="115000"/>
              </a:lnSpc>
              <a:spcAft>
                <a:spcPts val="0"/>
              </a:spcAft>
            </a:pPr>
            <a:r>
              <a:rPr lang="de-DE" dirty="0">
                <a:latin typeface="Calibri"/>
                <a:ea typeface="Calibri"/>
                <a:cs typeface="Times New Roman"/>
              </a:rPr>
              <a:t>Eckhardt, B., Jakob, D., &amp; von Schnurbein, G. (2014). </a:t>
            </a:r>
            <a:r>
              <a:rPr lang="de-DE" i="1" dirty="0">
                <a:latin typeface="Calibri"/>
                <a:ea typeface="Calibri"/>
                <a:cs typeface="Times New Roman"/>
              </a:rPr>
              <a:t>Der Schweizer Stiftungsreport 2014</a:t>
            </a:r>
            <a:r>
              <a:rPr lang="de-DE" dirty="0">
                <a:latin typeface="Calibri"/>
                <a:ea typeface="Calibri"/>
                <a:cs typeface="Times New Roman"/>
              </a:rPr>
              <a:t>. Basel: CEPS, </a:t>
            </a:r>
            <a:r>
              <a:rPr lang="de-DE" dirty="0" err="1">
                <a:latin typeface="Calibri"/>
                <a:ea typeface="Calibri"/>
                <a:cs typeface="Times New Roman"/>
              </a:rPr>
              <a:t>Centre</a:t>
            </a:r>
            <a:r>
              <a:rPr lang="de-DE" dirty="0">
                <a:latin typeface="Calibri"/>
                <a:ea typeface="Calibri"/>
                <a:cs typeface="Times New Roman"/>
              </a:rPr>
              <a:t> </a:t>
            </a:r>
            <a:r>
              <a:rPr lang="de-DE" dirty="0" err="1">
                <a:latin typeface="Calibri"/>
                <a:ea typeface="Calibri"/>
                <a:cs typeface="Times New Roman"/>
              </a:rPr>
              <a:t>for</a:t>
            </a:r>
            <a:r>
              <a:rPr lang="de-DE" dirty="0">
                <a:latin typeface="Calibri"/>
                <a:ea typeface="Calibri"/>
                <a:cs typeface="Times New Roman"/>
              </a:rPr>
              <a:t> </a:t>
            </a:r>
            <a:r>
              <a:rPr lang="de-DE" dirty="0" err="1">
                <a:latin typeface="Calibri"/>
                <a:ea typeface="Calibri"/>
                <a:cs typeface="Times New Roman"/>
              </a:rPr>
              <a:t>Philanthropy</a:t>
            </a:r>
            <a:r>
              <a:rPr lang="de-DE" dirty="0">
                <a:latin typeface="Calibri"/>
                <a:ea typeface="Calibri"/>
                <a:cs typeface="Times New Roman"/>
              </a:rPr>
              <a:t> Studies, Universität Basel</a:t>
            </a:r>
            <a:r>
              <a:rPr lang="de-DE" dirty="0" smtClean="0">
                <a:latin typeface="Calibri"/>
                <a:ea typeface="Calibri"/>
                <a:cs typeface="Times New Roman"/>
              </a:rPr>
              <a:t>.</a:t>
            </a:r>
            <a:r>
              <a:rPr lang="de-DE" dirty="0">
                <a:latin typeface="Calibri"/>
                <a:ea typeface="Calibri"/>
                <a:cs typeface="Times New Roman"/>
              </a:rPr>
              <a:t> </a:t>
            </a:r>
          </a:p>
          <a:p>
            <a:pPr>
              <a:lnSpc>
                <a:spcPct val="115000"/>
              </a:lnSpc>
              <a:spcAft>
                <a:spcPts val="0"/>
              </a:spcAft>
            </a:pPr>
            <a:r>
              <a:rPr lang="en-US" dirty="0">
                <a:latin typeface="Calibri"/>
                <a:ea typeface="Calibri"/>
                <a:cs typeface="Times New Roman"/>
              </a:rPr>
              <a:t>Hammack, D,. &amp; Anheier, H. (2013). </a:t>
            </a:r>
            <a:r>
              <a:rPr lang="en-US" i="1" dirty="0">
                <a:latin typeface="Calibri"/>
                <a:ea typeface="Calibri"/>
                <a:cs typeface="Times New Roman"/>
              </a:rPr>
              <a:t>A Versatile American Institution: The Changing Ideals and Realities of Philanthropic Foundations</a:t>
            </a:r>
            <a:r>
              <a:rPr lang="en-US" dirty="0">
                <a:latin typeface="Calibri"/>
                <a:ea typeface="Calibri"/>
                <a:cs typeface="Times New Roman"/>
              </a:rPr>
              <a:t>. Washington, DC: Brookings.</a:t>
            </a:r>
            <a:endParaRPr lang="de-DE" dirty="0">
              <a:latin typeface="Calibri"/>
              <a:ea typeface="Calibri"/>
              <a:cs typeface="Times New Roman"/>
            </a:endParaRPr>
          </a:p>
          <a:p>
            <a:pPr>
              <a:lnSpc>
                <a:spcPct val="115000"/>
              </a:lnSpc>
              <a:spcAft>
                <a:spcPts val="0"/>
              </a:spcAft>
            </a:pPr>
            <a:r>
              <a:rPr lang="de-DE" sz="3600" dirty="0">
                <a:latin typeface="Calibri"/>
                <a:ea typeface="Calibri"/>
                <a:cs typeface="Times New Roman"/>
              </a:rPr>
              <a:t>Hirschman, A. O. (1967). </a:t>
            </a:r>
            <a:r>
              <a:rPr lang="en-US" sz="3600" dirty="0">
                <a:latin typeface="Calibri"/>
                <a:ea typeface="Calibri"/>
                <a:cs typeface="Times New Roman"/>
              </a:rPr>
              <a:t>‘The Principle of the Hiding Hand’, </a:t>
            </a:r>
            <a:r>
              <a:rPr lang="en-US" sz="3600" i="1" dirty="0">
                <a:latin typeface="Calibri"/>
                <a:ea typeface="Calibri"/>
                <a:cs typeface="Times New Roman"/>
              </a:rPr>
              <a:t>The Public Interest</a:t>
            </a:r>
            <a:r>
              <a:rPr lang="en-US" sz="3600" dirty="0">
                <a:latin typeface="Calibri"/>
                <a:ea typeface="Calibri"/>
                <a:cs typeface="Times New Roman"/>
              </a:rPr>
              <a:t>, 10-23</a:t>
            </a:r>
            <a:r>
              <a:rPr lang="en-US" sz="3600" dirty="0" smtClean="0">
                <a:latin typeface="Calibri"/>
                <a:ea typeface="Calibri"/>
                <a:cs typeface="Times New Roman"/>
              </a:rPr>
              <a:t>.</a:t>
            </a:r>
            <a:endParaRPr lang="de-DE" dirty="0">
              <a:latin typeface="Calibri"/>
              <a:ea typeface="Calibri"/>
              <a:cs typeface="Times New Roman"/>
            </a:endParaRPr>
          </a:p>
          <a:p>
            <a:pPr>
              <a:lnSpc>
                <a:spcPct val="115000"/>
              </a:lnSpc>
              <a:spcAft>
                <a:spcPts val="0"/>
              </a:spcAft>
            </a:pPr>
            <a:r>
              <a:rPr lang="de-DE" sz="3600" dirty="0">
                <a:latin typeface="Calibri"/>
                <a:ea typeface="Calibri"/>
                <a:cs typeface="Times New Roman"/>
              </a:rPr>
              <a:t>Kant, I. (1797): </a:t>
            </a:r>
            <a:r>
              <a:rPr lang="de-DE" sz="3600" i="1" dirty="0">
                <a:latin typeface="Calibri"/>
                <a:ea typeface="Calibri"/>
                <a:cs typeface="Times New Roman"/>
              </a:rPr>
              <a:t>Die Metaphysik der Sitten</a:t>
            </a:r>
            <a:r>
              <a:rPr lang="de-DE" sz="3600" dirty="0">
                <a:latin typeface="Calibri"/>
                <a:ea typeface="Calibri"/>
                <a:cs typeface="Times New Roman"/>
              </a:rPr>
              <a:t>. </a:t>
            </a:r>
            <a:r>
              <a:rPr lang="en-US" sz="3600" dirty="0">
                <a:latin typeface="Calibri"/>
                <a:ea typeface="Calibri"/>
                <a:cs typeface="Times New Roman"/>
              </a:rPr>
              <a:t>Retrieved from </a:t>
            </a:r>
            <a:r>
              <a:rPr lang="en-US" sz="3600" u="sng" dirty="0">
                <a:latin typeface="Calibri"/>
                <a:ea typeface="Calibri"/>
                <a:cs typeface="Times New Roman"/>
              </a:rPr>
              <a:t>https://korpora.zim.uni-duisburg-essen.de/Kant/aa06/Inhalt6.html</a:t>
            </a:r>
            <a:r>
              <a:rPr lang="en-US" sz="3600" dirty="0" smtClean="0">
                <a:latin typeface="Calibri"/>
                <a:ea typeface="Calibri"/>
                <a:cs typeface="Times New Roman"/>
              </a:rPr>
              <a:t>.</a:t>
            </a:r>
            <a:endParaRPr lang="de-DE" dirty="0">
              <a:latin typeface="Calibri"/>
              <a:ea typeface="Calibri"/>
              <a:cs typeface="Times New Roman"/>
            </a:endParaRPr>
          </a:p>
          <a:p>
            <a:pPr>
              <a:lnSpc>
                <a:spcPct val="115000"/>
              </a:lnSpc>
              <a:spcAft>
                <a:spcPts val="0"/>
              </a:spcAft>
            </a:pPr>
            <a:r>
              <a:rPr lang="de-DE" sz="3600" dirty="0">
                <a:latin typeface="Calibri"/>
                <a:ea typeface="Calibri"/>
                <a:cs typeface="Times New Roman"/>
              </a:rPr>
              <a:t>Mangold, J. (2017). Strategische Philanthropie. In H. Anheier, S. Förster, J. Mangold, &amp; C. Striebing (Eds.), </a:t>
            </a:r>
            <a:r>
              <a:rPr lang="de-DE" sz="3600" i="1" dirty="0">
                <a:latin typeface="Calibri"/>
                <a:ea typeface="Calibri"/>
                <a:cs typeface="Times New Roman"/>
              </a:rPr>
              <a:t>Stiftungen in Deutschland 3: Portraits und Themen</a:t>
            </a:r>
            <a:r>
              <a:rPr lang="de-DE" sz="3600" dirty="0">
                <a:latin typeface="Calibri"/>
                <a:ea typeface="Calibri"/>
                <a:cs typeface="Times New Roman"/>
              </a:rPr>
              <a:t> (pp. 93-108). Wiesbaden: Springer VS</a:t>
            </a:r>
            <a:r>
              <a:rPr lang="de-DE" sz="3600" dirty="0" smtClean="0">
                <a:latin typeface="Calibri"/>
                <a:ea typeface="Calibri"/>
                <a:cs typeface="Times New Roman"/>
              </a:rPr>
              <a:t>.</a:t>
            </a:r>
            <a:endParaRPr lang="de-DE" dirty="0">
              <a:latin typeface="Calibri"/>
              <a:ea typeface="Calibri"/>
              <a:cs typeface="Times New Roman"/>
            </a:endParaRPr>
          </a:p>
          <a:p>
            <a:pPr>
              <a:lnSpc>
                <a:spcPct val="115000"/>
              </a:lnSpc>
              <a:spcAft>
                <a:spcPts val="0"/>
              </a:spcAft>
            </a:pPr>
            <a:r>
              <a:rPr lang="en-US" sz="3600" dirty="0">
                <a:latin typeface="Calibri"/>
                <a:ea typeface="Calibri"/>
                <a:cs typeface="Times New Roman"/>
              </a:rPr>
              <a:t>Nielsen, W. (1996). </a:t>
            </a:r>
            <a:r>
              <a:rPr lang="en-US" sz="3600" i="1" dirty="0">
                <a:latin typeface="Calibri"/>
                <a:ea typeface="Calibri"/>
                <a:cs typeface="Times New Roman"/>
              </a:rPr>
              <a:t>Inside American Philanthropy. The Dramas of </a:t>
            </a:r>
            <a:r>
              <a:rPr lang="en-US" sz="3600" i="1" dirty="0" err="1">
                <a:latin typeface="Calibri"/>
                <a:ea typeface="Calibri"/>
                <a:cs typeface="Times New Roman"/>
              </a:rPr>
              <a:t>Donorship</a:t>
            </a:r>
            <a:r>
              <a:rPr lang="en-US" sz="3600" dirty="0">
                <a:latin typeface="Calibri"/>
                <a:ea typeface="Calibri"/>
                <a:cs typeface="Times New Roman"/>
              </a:rPr>
              <a:t>. Norman: University of Oklahoma Press</a:t>
            </a:r>
            <a:r>
              <a:rPr lang="en-US" sz="3600" dirty="0" smtClean="0">
                <a:latin typeface="Calibri"/>
                <a:ea typeface="Calibri"/>
                <a:cs typeface="Times New Roman"/>
              </a:rPr>
              <a:t>.</a:t>
            </a:r>
            <a:endParaRPr lang="de-DE" dirty="0">
              <a:latin typeface="Calibri"/>
              <a:ea typeface="Calibri"/>
              <a:cs typeface="Times New Roman"/>
            </a:endParaRPr>
          </a:p>
          <a:p>
            <a:pPr>
              <a:lnSpc>
                <a:spcPct val="115000"/>
              </a:lnSpc>
              <a:spcAft>
                <a:spcPts val="0"/>
              </a:spcAft>
            </a:pPr>
            <a:r>
              <a:rPr lang="en-US" sz="3600" dirty="0">
                <a:latin typeface="Calibri"/>
                <a:ea typeface="Calibri"/>
                <a:cs typeface="Times New Roman"/>
              </a:rPr>
              <a:t>Prewitt, K., </a:t>
            </a:r>
            <a:r>
              <a:rPr lang="en-US" sz="3600" dirty="0" err="1">
                <a:latin typeface="Calibri"/>
                <a:ea typeface="Calibri"/>
                <a:cs typeface="Times New Roman"/>
              </a:rPr>
              <a:t>Dogan</a:t>
            </a:r>
            <a:r>
              <a:rPr lang="en-US" sz="3600" dirty="0">
                <a:latin typeface="Calibri"/>
                <a:ea typeface="Calibri"/>
                <a:cs typeface="Times New Roman"/>
              </a:rPr>
              <a:t>, M., </a:t>
            </a:r>
            <a:r>
              <a:rPr lang="en-US" sz="3600" dirty="0" err="1">
                <a:latin typeface="Calibri"/>
                <a:ea typeface="Calibri"/>
                <a:cs typeface="Times New Roman"/>
              </a:rPr>
              <a:t>Heydemann</a:t>
            </a:r>
            <a:r>
              <a:rPr lang="en-US" sz="3600" dirty="0">
                <a:latin typeface="Calibri"/>
                <a:ea typeface="Calibri"/>
                <a:cs typeface="Times New Roman"/>
              </a:rPr>
              <a:t>, S., &amp; Toepler, S. (Eds.) (2006). </a:t>
            </a:r>
            <a:r>
              <a:rPr lang="en-US" sz="3600" i="1" dirty="0">
                <a:latin typeface="Calibri"/>
                <a:ea typeface="Calibri"/>
                <a:cs typeface="Times New Roman"/>
              </a:rPr>
              <a:t>The Legitimacy of ­Philanthropic Foundations: United States and European Perspectives</a:t>
            </a:r>
            <a:r>
              <a:rPr lang="en-US" sz="3600" dirty="0">
                <a:latin typeface="Calibri"/>
                <a:ea typeface="Calibri"/>
                <a:cs typeface="Times New Roman"/>
              </a:rPr>
              <a:t>. New York, NY: Russell Sage Foundation</a:t>
            </a:r>
            <a:r>
              <a:rPr lang="en-US" sz="3600" dirty="0" smtClean="0">
                <a:latin typeface="Calibri"/>
                <a:ea typeface="Calibri"/>
                <a:cs typeface="Times New Roman"/>
              </a:rPr>
              <a:t>.</a:t>
            </a:r>
            <a:r>
              <a:rPr lang="en-US" sz="3600" dirty="0">
                <a:latin typeface="Calibri"/>
                <a:ea typeface="Calibri"/>
                <a:cs typeface="Times New Roman"/>
              </a:rPr>
              <a:t> </a:t>
            </a:r>
            <a:endParaRPr lang="de-DE" dirty="0">
              <a:latin typeface="Calibri"/>
              <a:ea typeface="Calibri"/>
              <a:cs typeface="Times New Roman"/>
            </a:endParaRPr>
          </a:p>
          <a:p>
            <a:pPr>
              <a:lnSpc>
                <a:spcPct val="115000"/>
              </a:lnSpc>
              <a:spcAft>
                <a:spcPts val="0"/>
              </a:spcAft>
            </a:pPr>
            <a:r>
              <a:rPr lang="en-US" sz="3600" dirty="0">
                <a:latin typeface="Calibri"/>
                <a:ea typeface="Calibri"/>
                <a:cs typeface="Times New Roman"/>
              </a:rPr>
              <a:t>Turgot, J. (2007). Endowments. </a:t>
            </a:r>
            <a:r>
              <a:rPr lang="de-DE" sz="3600" dirty="0">
                <a:latin typeface="Calibri"/>
                <a:ea typeface="Calibri"/>
                <a:cs typeface="Times New Roman"/>
              </a:rPr>
              <a:t>In A. A. Kass (Ed</a:t>
            </a:r>
            <a:r>
              <a:rPr lang="de-DE" sz="3600" dirty="0" smtClean="0">
                <a:latin typeface="Calibri"/>
                <a:ea typeface="Calibri"/>
                <a:cs typeface="Times New Roman"/>
              </a:rPr>
              <a:t>.).</a:t>
            </a:r>
            <a:r>
              <a:rPr lang="en-US" sz="3600" dirty="0" smtClean="0">
                <a:latin typeface="Calibri"/>
                <a:ea typeface="Calibri"/>
                <a:cs typeface="Times New Roman"/>
              </a:rPr>
              <a:t>, </a:t>
            </a:r>
            <a:r>
              <a:rPr lang="en-US" sz="3600" i="1" dirty="0">
                <a:latin typeface="Calibri"/>
                <a:ea typeface="Calibri"/>
                <a:cs typeface="Times New Roman"/>
              </a:rPr>
              <a:t>Giving well, doing good: readings for thoughtful philanthropists (pp. 333-338).</a:t>
            </a:r>
            <a:r>
              <a:rPr lang="en-US" sz="3600" dirty="0">
                <a:latin typeface="Calibri"/>
                <a:ea typeface="Calibri"/>
                <a:cs typeface="Times New Roman"/>
              </a:rPr>
              <a:t> Bloomington: Indiana University Press.</a:t>
            </a:r>
            <a:endParaRPr lang="de-DE" dirty="0">
              <a:latin typeface="Calibri"/>
              <a:ea typeface="Calibri"/>
              <a:cs typeface="Times New Roman"/>
            </a:endParaRPr>
          </a:p>
          <a:p>
            <a:endParaRPr lang="de-DE" dirty="0"/>
          </a:p>
        </p:txBody>
      </p:sp>
      <p:sp>
        <p:nvSpPr>
          <p:cNvPr id="4" name="Foliennummernplatzhalter 3"/>
          <p:cNvSpPr>
            <a:spLocks noGrp="1"/>
          </p:cNvSpPr>
          <p:nvPr>
            <p:ph type="sldNum" sz="quarter" idx="12"/>
          </p:nvPr>
        </p:nvSpPr>
        <p:spPr/>
        <p:txBody>
          <a:bodyPr/>
          <a:lstStyle/>
          <a:p>
            <a:fld id="{8887331C-94BB-1940-B056-41B6AE94592B}" type="slidenum">
              <a:rPr lang="en-US" smtClean="0"/>
              <a:t>29</a:t>
            </a:fld>
            <a:endParaRPr lang="en-US"/>
          </a:p>
        </p:txBody>
      </p:sp>
    </p:spTree>
    <p:extLst>
      <p:ext uri="{BB962C8B-B14F-4D97-AF65-F5344CB8AC3E}">
        <p14:creationId xmlns:p14="http://schemas.microsoft.com/office/powerpoint/2010/main" val="297314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US" dirty="0"/>
              <a:t>Recall</a:t>
            </a:r>
            <a:r>
              <a:rPr lang="mr-IN" dirty="0"/>
              <a:t>…</a:t>
            </a:r>
            <a:endParaRPr lang="de-DE" dirty="0"/>
          </a:p>
        </p:txBody>
      </p:sp>
      <p:sp>
        <p:nvSpPr>
          <p:cNvPr id="12" name="Content Placeholder 2"/>
          <p:cNvSpPr txBox="1">
            <a:spLocks/>
          </p:cNvSpPr>
          <p:nvPr/>
        </p:nvSpPr>
        <p:spPr>
          <a:xfrm>
            <a:off x="235849" y="1629280"/>
            <a:ext cx="8585489" cy="4351338"/>
          </a:xfrm>
          <a:prstGeom prst="rect">
            <a:avLst/>
          </a:prstGeom>
        </p:spPr>
        <p:txBody>
          <a:bodyPr>
            <a:normAutofit fontScale="77500" lnSpcReduction="20000"/>
          </a:bodyPr>
          <a:lstStyle>
            <a:lvl1pPr marL="342900" indent="-342900" algn="l" defTabSz="914400" rtl="0" eaLnBrk="1" latinLnBrk="0" hangingPunct="1">
              <a:spcBef>
                <a:spcPct val="20000"/>
              </a:spcBef>
              <a:buFont typeface="Wingdings" pitchFamily="2" charset="2"/>
              <a:buChar char="§"/>
              <a:defRPr sz="3200" kern="1200">
                <a:solidFill>
                  <a:schemeClr val="tx2"/>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Calibri"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0"/>
              </a:spcBef>
              <a:buFont typeface="+mj-lt"/>
              <a:buAutoNum type="arabicPeriod"/>
              <a:defRPr/>
            </a:pPr>
            <a:r>
              <a:rPr lang="en-US" dirty="0" smtClean="0"/>
              <a:t>Having mapped the institutional landscape of philanthropic foundations in terms of forms, numbers and size …</a:t>
            </a:r>
          </a:p>
          <a:p>
            <a:pPr marL="514350" indent="-514350">
              <a:spcBef>
                <a:spcPts val="0"/>
              </a:spcBef>
              <a:buFont typeface="+mj-lt"/>
              <a:buAutoNum type="arabicPeriod"/>
              <a:defRPr/>
            </a:pPr>
            <a:endParaRPr lang="en-US" dirty="0" smtClean="0"/>
          </a:p>
          <a:p>
            <a:pPr marL="514350" indent="-514350">
              <a:spcBef>
                <a:spcPts val="0"/>
              </a:spcBef>
              <a:buFont typeface="+mj-lt"/>
              <a:buAutoNum type="arabicPeriod"/>
              <a:defRPr/>
            </a:pPr>
            <a:r>
              <a:rPr lang="en-US" dirty="0" smtClean="0"/>
              <a:t>Having examined the social and political history of philanthropy and its institutional forms across countries...</a:t>
            </a:r>
          </a:p>
          <a:p>
            <a:pPr marL="514350" indent="-514350">
              <a:spcBef>
                <a:spcPts val="0"/>
              </a:spcBef>
              <a:buFont typeface="+mj-lt"/>
              <a:buAutoNum type="arabicPeriod"/>
              <a:defRPr/>
            </a:pPr>
            <a:endParaRPr lang="en-US" dirty="0" smtClean="0"/>
          </a:p>
          <a:p>
            <a:pPr marL="514350" indent="-514350">
              <a:spcBef>
                <a:spcPts val="0"/>
              </a:spcBef>
              <a:buFont typeface="+mj-lt"/>
              <a:buAutoNum type="arabicPeriod"/>
              <a:defRPr/>
            </a:pPr>
            <a:r>
              <a:rPr lang="en-US" dirty="0" smtClean="0"/>
              <a:t>Having proposed classifications of philanthropy, mostly in the context of a larger nonprofit sector... And</a:t>
            </a:r>
          </a:p>
          <a:p>
            <a:pPr marL="514350" indent="-514350">
              <a:spcBef>
                <a:spcPts val="0"/>
              </a:spcBef>
              <a:buFont typeface="+mj-lt"/>
              <a:buAutoNum type="arabicPeriod"/>
              <a:defRPr/>
            </a:pPr>
            <a:endParaRPr lang="en-US" dirty="0" smtClean="0"/>
          </a:p>
          <a:p>
            <a:pPr marL="514350" indent="-514350">
              <a:spcBef>
                <a:spcPts val="0"/>
              </a:spcBef>
              <a:buFont typeface="+mj-lt"/>
              <a:buAutoNum type="arabicPeriod"/>
              <a:defRPr/>
            </a:pPr>
            <a:r>
              <a:rPr lang="en-US" dirty="0" smtClean="0"/>
              <a:t>Having come up with initial theories explaining variations in scale and scope...</a:t>
            </a:r>
          </a:p>
          <a:p>
            <a:pPr marL="0" indent="0">
              <a:spcBef>
                <a:spcPts val="0"/>
              </a:spcBef>
              <a:buFont typeface="Wingdings" pitchFamily="2" charset="2"/>
              <a:buNone/>
              <a:defRPr/>
            </a:pPr>
            <a:endParaRPr lang="en-US" dirty="0" smtClean="0"/>
          </a:p>
          <a:p>
            <a:pPr marL="0" indent="0">
              <a:spcBef>
                <a:spcPts val="0"/>
              </a:spcBef>
              <a:buFont typeface="Wingdings" pitchFamily="2" charset="2"/>
              <a:buNone/>
              <a:defRPr/>
            </a:pPr>
            <a:r>
              <a:rPr lang="en-US" dirty="0" smtClean="0"/>
              <a:t>We approach the next set of tasks ...</a:t>
            </a:r>
          </a:p>
        </p:txBody>
      </p:sp>
    </p:spTree>
    <p:extLst>
      <p:ext uri="{BB962C8B-B14F-4D97-AF65-F5344CB8AC3E}">
        <p14:creationId xmlns:p14="http://schemas.microsoft.com/office/powerpoint/2010/main" val="235349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x-none" dirty="0"/>
              <a:t>Europe</a:t>
            </a:r>
            <a:endParaRPr lang="de-DE" dirty="0"/>
          </a:p>
        </p:txBody>
      </p:sp>
      <p:sp>
        <p:nvSpPr>
          <p:cNvPr id="11" name="Content Placeholder 2"/>
          <p:cNvSpPr txBox="1">
            <a:spLocks/>
          </p:cNvSpPr>
          <p:nvPr/>
        </p:nvSpPr>
        <p:spPr>
          <a:xfrm>
            <a:off x="228600" y="1490870"/>
            <a:ext cx="8224520" cy="5158407"/>
          </a:xfrm>
          <a:prstGeom prst="rect">
            <a:avLst/>
          </a:prstGeom>
        </p:spPr>
        <p:txBody>
          <a:bodyPr/>
          <a:lstStyle>
            <a:lvl1pPr marL="342900" indent="-342900" algn="l" defTabSz="914400" rtl="0" eaLnBrk="1" latinLnBrk="0" hangingPunct="1">
              <a:spcBef>
                <a:spcPct val="20000"/>
              </a:spcBef>
              <a:buFont typeface="Wingdings" pitchFamily="2" charset="2"/>
              <a:buChar char="§"/>
              <a:defRPr sz="3200" kern="1200">
                <a:solidFill>
                  <a:schemeClr val="tx2"/>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Calibri"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000"/>
              </a:spcAft>
            </a:pPr>
            <a:r>
              <a:rPr lang="en-US" altLang="x-none" sz="2800" dirty="0" smtClean="0"/>
              <a:t>Multitude of foundation forms</a:t>
            </a:r>
          </a:p>
          <a:p>
            <a:pPr>
              <a:spcAft>
                <a:spcPts val="1000"/>
              </a:spcAft>
            </a:pPr>
            <a:r>
              <a:rPr lang="en-US" altLang="x-none" sz="2800" dirty="0" smtClean="0"/>
              <a:t>Models that go beyond charity/philanthropy/strategic philanthropy distinction</a:t>
            </a:r>
          </a:p>
          <a:p>
            <a:pPr>
              <a:spcAft>
                <a:spcPts val="1000"/>
              </a:spcAft>
            </a:pPr>
            <a:r>
              <a:rPr lang="en-US" altLang="x-none" sz="2800" dirty="0" smtClean="0"/>
              <a:t>Need to “brand” foundations as European institutions, not in reference to US “gold standard”</a:t>
            </a:r>
          </a:p>
          <a:p>
            <a:pPr>
              <a:spcAft>
                <a:spcPts val="1000"/>
              </a:spcAft>
            </a:pPr>
            <a:r>
              <a:rPr lang="en-US" altLang="x-none" sz="2800" dirty="0" smtClean="0"/>
              <a:t>Context specific developments (welfare states, nonprofit regimes, varieties of capitalism)</a:t>
            </a:r>
            <a:endParaRPr lang="en-US" altLang="x-none" sz="2800" dirty="0"/>
          </a:p>
        </p:txBody>
      </p:sp>
    </p:spTree>
    <p:extLst>
      <p:ext uri="{BB962C8B-B14F-4D97-AF65-F5344CB8AC3E}">
        <p14:creationId xmlns:p14="http://schemas.microsoft.com/office/powerpoint/2010/main" val="248780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Institutional Map more complex for Europe</a:t>
            </a:r>
            <a:endParaRPr lang="de-DE" dirty="0"/>
          </a:p>
        </p:txBody>
      </p:sp>
      <p:pic>
        <p:nvPicPr>
          <p:cNvPr id="11" name="Bil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797"/>
            <a:ext cx="8784771" cy="50911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p:cNvSpPr txBox="1"/>
          <p:nvPr/>
        </p:nvSpPr>
        <p:spPr>
          <a:xfrm>
            <a:off x="360363" y="6061869"/>
            <a:ext cx="3060279" cy="369332"/>
          </a:xfrm>
          <a:prstGeom prst="rect">
            <a:avLst/>
          </a:prstGeom>
          <a:noFill/>
        </p:spPr>
        <p:txBody>
          <a:bodyPr wrap="square" rtlCol="0">
            <a:spAutoFit/>
          </a:bodyPr>
          <a:lstStyle/>
          <a:p>
            <a:r>
              <a:rPr lang="en-US" dirty="0" smtClean="0">
                <a:solidFill>
                  <a:schemeClr val="tx2"/>
                </a:solidFill>
              </a:rPr>
              <a:t>Anheier et al. 2017</a:t>
            </a:r>
            <a:endParaRPr lang="en-US" dirty="0">
              <a:solidFill>
                <a:schemeClr val="tx2"/>
              </a:solidFill>
            </a:endParaRPr>
          </a:p>
        </p:txBody>
      </p:sp>
    </p:spTree>
    <p:extLst>
      <p:ext uri="{BB962C8B-B14F-4D97-AF65-F5344CB8AC3E}">
        <p14:creationId xmlns:p14="http://schemas.microsoft.com/office/powerpoint/2010/main" val="15204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x-none" dirty="0" err="1"/>
              <a:t>Diversity</a:t>
            </a:r>
            <a:r>
              <a:rPr lang="de-DE" altLang="x-none" dirty="0"/>
              <a:t> </a:t>
            </a:r>
            <a:r>
              <a:rPr lang="de-DE" altLang="x-none" dirty="0" err="1"/>
              <a:t>across</a:t>
            </a:r>
            <a:r>
              <a:rPr lang="de-DE" altLang="x-none" dirty="0"/>
              <a:t> countries (Europe) </a:t>
            </a:r>
            <a:endParaRPr lang="de-DE" dirty="0"/>
          </a:p>
        </p:txBody>
      </p:sp>
      <p:graphicFrame>
        <p:nvGraphicFramePr>
          <p:cNvPr id="11" name="Content Placeholder 3"/>
          <p:cNvGraphicFramePr>
            <a:graphicFrameLocks/>
          </p:cNvGraphicFramePr>
          <p:nvPr>
            <p:extLst>
              <p:ext uri="{D42A27DB-BD31-4B8C-83A1-F6EECF244321}">
                <p14:modId xmlns:p14="http://schemas.microsoft.com/office/powerpoint/2010/main" val="3538624723"/>
              </p:ext>
            </p:extLst>
          </p:nvPr>
        </p:nvGraphicFramePr>
        <p:xfrm>
          <a:off x="162559" y="1636868"/>
          <a:ext cx="8636724" cy="4495574"/>
        </p:xfrm>
        <a:graphic>
          <a:graphicData uri="http://schemas.openxmlformats.org/drawingml/2006/table">
            <a:tbl>
              <a:tblPr/>
              <a:tblGrid>
                <a:gridCol w="1727345"/>
                <a:gridCol w="2111199"/>
                <a:gridCol w="2111199"/>
                <a:gridCol w="2686981"/>
              </a:tblGrid>
              <a:tr h="1152732">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2400" b="1" kern="1200" dirty="0" err="1">
                          <a:solidFill>
                            <a:schemeClr val="bg1"/>
                          </a:solidFill>
                          <a:effectLst/>
                          <a:latin typeface="+mn-lt"/>
                          <a:ea typeface="+mn-ea"/>
                          <a:cs typeface="+mn-cs"/>
                        </a:rPr>
                        <a:t>Context</a:t>
                      </a:r>
                      <a:endParaRPr lang="de-DE" altLang="x-none" sz="2400" b="1" kern="1200" dirty="0">
                        <a:solidFill>
                          <a:schemeClr val="bg1"/>
                        </a:solidFill>
                        <a:effectLst/>
                        <a:latin typeface="+mn-lt"/>
                        <a:ea typeface="+mn-ea"/>
                        <a:cs typeface="+mn-cs"/>
                      </a:endParaRPr>
                    </a:p>
                  </a:txBody>
                  <a:tcP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2400" b="1" kern="1200" dirty="0" smtClean="0">
                          <a:solidFill>
                            <a:schemeClr val="bg1"/>
                          </a:solidFill>
                          <a:effectLst/>
                          <a:latin typeface="+mn-lt"/>
                          <a:ea typeface="+mn-ea"/>
                          <a:cs typeface="+mn-cs"/>
                        </a:rPr>
                        <a:t>Form </a:t>
                      </a:r>
                      <a:r>
                        <a:rPr lang="de-DE" altLang="x-none" sz="2400" b="1" kern="1200" dirty="0" err="1" smtClean="0">
                          <a:solidFill>
                            <a:schemeClr val="bg1"/>
                          </a:solidFill>
                          <a:effectLst/>
                          <a:latin typeface="+mn-lt"/>
                          <a:ea typeface="+mn-ea"/>
                          <a:cs typeface="+mn-cs"/>
                        </a:rPr>
                        <a:t>Diversity</a:t>
                      </a:r>
                      <a:endParaRPr lang="de-DE" altLang="x-none" sz="2400" b="1" kern="1200" dirty="0">
                        <a:solidFill>
                          <a:schemeClr val="bg1"/>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2400" b="1" kern="1200" dirty="0" err="1">
                          <a:solidFill>
                            <a:schemeClr val="bg1"/>
                          </a:solidFill>
                          <a:effectLst/>
                          <a:latin typeface="+mn-lt"/>
                          <a:ea typeface="+mn-ea"/>
                          <a:cs typeface="+mn-cs"/>
                        </a:rPr>
                        <a:t>Roles</a:t>
                      </a:r>
                      <a:r>
                        <a:rPr lang="de-DE" altLang="x-none" sz="2400" b="1" kern="1200" dirty="0">
                          <a:solidFill>
                            <a:schemeClr val="bg1"/>
                          </a:solidFill>
                          <a:effectLst/>
                          <a:latin typeface="+mn-lt"/>
                          <a:ea typeface="+mn-ea"/>
                          <a:cs typeface="+mn-cs"/>
                        </a:rPr>
                        <a:t> of </a:t>
                      </a:r>
                      <a:r>
                        <a:rPr lang="de-DE" altLang="x-none" sz="2400" b="1" kern="1200" dirty="0" err="1">
                          <a:solidFill>
                            <a:schemeClr val="bg1"/>
                          </a:solidFill>
                          <a:effectLst/>
                          <a:latin typeface="+mn-lt"/>
                          <a:ea typeface="+mn-ea"/>
                          <a:cs typeface="+mn-cs"/>
                        </a:rPr>
                        <a:t>Foundations</a:t>
                      </a:r>
                      <a:endParaRPr lang="de-DE" altLang="x-none" sz="2400" b="1" kern="1200" dirty="0">
                        <a:solidFill>
                          <a:schemeClr val="bg1"/>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en-US" altLang="x-none" sz="2400" b="1" kern="1200" dirty="0">
                          <a:solidFill>
                            <a:schemeClr val="bg1"/>
                          </a:solidFill>
                          <a:effectLst/>
                          <a:latin typeface="+mn-lt"/>
                          <a:ea typeface="+mn-ea"/>
                          <a:cs typeface="+mn-cs"/>
                        </a:rPr>
                        <a:t>Importance</a:t>
                      </a:r>
                    </a:p>
                  </a:txBody>
                  <a:tcPr horzOverflow="overflow">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r>
              <a:tr h="749195">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b="1" kern="1200" dirty="0" err="1">
                          <a:solidFill>
                            <a:schemeClr val="dk1"/>
                          </a:solidFill>
                          <a:effectLst/>
                          <a:latin typeface="+mn-lt"/>
                          <a:ea typeface="+mn-ea"/>
                          <a:cs typeface="+mn-cs"/>
                        </a:rPr>
                        <a:t>Social</a:t>
                      </a:r>
                      <a:r>
                        <a:rPr lang="de-DE" altLang="x-none" sz="1800" b="1" kern="1200" dirty="0">
                          <a:solidFill>
                            <a:schemeClr val="dk1"/>
                          </a:solidFill>
                          <a:effectLst/>
                          <a:latin typeface="+mn-lt"/>
                          <a:ea typeface="+mn-ea"/>
                          <a:cs typeface="+mn-cs"/>
                        </a:rPr>
                        <a:t> </a:t>
                      </a:r>
                      <a:r>
                        <a:rPr lang="de-DE" altLang="x-none" sz="1800" b="1" kern="1200" dirty="0" err="1">
                          <a:solidFill>
                            <a:schemeClr val="dk1"/>
                          </a:solidFill>
                          <a:effectLst/>
                          <a:latin typeface="+mn-lt"/>
                          <a:ea typeface="+mn-ea"/>
                          <a:cs typeface="+mn-cs"/>
                        </a:rPr>
                        <a:t>democratic</a:t>
                      </a:r>
                      <a:endParaRPr lang="de-DE" altLang="x-none" sz="1800" b="1" kern="1200" dirty="0">
                        <a:solidFill>
                          <a:schemeClr val="dk1"/>
                        </a:solidFill>
                        <a:effectLst/>
                        <a:latin typeface="+mn-lt"/>
                        <a:ea typeface="+mn-ea"/>
                        <a:cs typeface="+mn-cs"/>
                      </a:endParaRPr>
                    </a:p>
                  </a:txBody>
                  <a:tcP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smtClean="0">
                          <a:solidFill>
                            <a:schemeClr val="tx2"/>
                          </a:solidFill>
                          <a:effectLst/>
                          <a:latin typeface="+mn-lt"/>
                          <a:ea typeface="+mn-ea"/>
                          <a:cs typeface="+mn-cs"/>
                        </a:rPr>
                        <a:t>Low </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err="1">
                          <a:solidFill>
                            <a:schemeClr val="tx2"/>
                          </a:solidFill>
                          <a:effectLst/>
                          <a:latin typeface="+mn-lt"/>
                          <a:ea typeface="+mn-ea"/>
                          <a:cs typeface="+mn-cs"/>
                        </a:rPr>
                        <a:t>Smaller</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en-US" altLang="x-none" sz="1800" kern="1200" dirty="0" smtClean="0">
                          <a:solidFill>
                            <a:schemeClr val="tx2"/>
                          </a:solidFill>
                          <a:effectLst/>
                          <a:latin typeface="+mn-lt"/>
                          <a:ea typeface="+mn-ea"/>
                          <a:cs typeface="+mn-cs"/>
                        </a:rPr>
                        <a:t>Limited, stable</a:t>
                      </a:r>
                      <a:endParaRPr lang="en-US"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r>
              <a:tr h="453191">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b="1" kern="1200" dirty="0" smtClean="0">
                          <a:solidFill>
                            <a:schemeClr val="dk1"/>
                          </a:solidFill>
                          <a:effectLst/>
                          <a:latin typeface="+mn-lt"/>
                          <a:ea typeface="+mn-ea"/>
                          <a:cs typeface="+mn-cs"/>
                        </a:rPr>
                        <a:t>Statist</a:t>
                      </a:r>
                      <a:endParaRPr lang="de-DE" altLang="x-none" sz="1800" b="1" kern="1200" dirty="0">
                        <a:solidFill>
                          <a:schemeClr val="dk1"/>
                        </a:solidFill>
                        <a:effectLst/>
                        <a:latin typeface="+mn-lt"/>
                        <a:ea typeface="+mn-ea"/>
                        <a:cs typeface="+mn-cs"/>
                      </a:endParaRPr>
                    </a:p>
                  </a:txBody>
                  <a:tcP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smtClean="0">
                          <a:solidFill>
                            <a:schemeClr val="tx2"/>
                          </a:solidFill>
                          <a:effectLst/>
                          <a:latin typeface="+mn-lt"/>
                          <a:ea typeface="+mn-ea"/>
                          <a:cs typeface="+mn-cs"/>
                        </a:rPr>
                        <a:t>Low </a:t>
                      </a:r>
                      <a:r>
                        <a:rPr lang="de-DE" altLang="x-none" sz="1800" kern="1200" dirty="0" err="1" smtClean="0">
                          <a:solidFill>
                            <a:schemeClr val="tx2"/>
                          </a:solidFill>
                          <a:effectLst/>
                          <a:latin typeface="+mn-lt"/>
                          <a:ea typeface="+mn-ea"/>
                          <a:cs typeface="+mn-cs"/>
                        </a:rPr>
                        <a:t>to</a:t>
                      </a:r>
                      <a:r>
                        <a:rPr lang="de-DE" altLang="x-none" sz="1800" kern="1200" dirty="0" smtClean="0">
                          <a:solidFill>
                            <a:schemeClr val="tx2"/>
                          </a:solidFill>
                          <a:effectLst/>
                          <a:latin typeface="+mn-lt"/>
                          <a:ea typeface="+mn-ea"/>
                          <a:cs typeface="+mn-cs"/>
                        </a:rPr>
                        <a:t> medium</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err="1">
                          <a:solidFill>
                            <a:schemeClr val="tx2"/>
                          </a:solidFill>
                          <a:effectLst/>
                          <a:latin typeface="+mn-lt"/>
                          <a:ea typeface="+mn-ea"/>
                          <a:cs typeface="+mn-cs"/>
                        </a:rPr>
                        <a:t>Smaller</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en-US" altLang="x-none" sz="1800" kern="1200" dirty="0" smtClean="0">
                          <a:solidFill>
                            <a:schemeClr val="tx2"/>
                          </a:solidFill>
                          <a:effectLst/>
                          <a:latin typeface="+mn-lt"/>
                          <a:ea typeface="+mn-ea"/>
                          <a:cs typeface="+mn-cs"/>
                        </a:rPr>
                        <a:t>Limited but growing</a:t>
                      </a:r>
                      <a:endParaRPr lang="en-US"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r>
              <a:tr h="453191">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b="1" kern="1200" dirty="0" err="1">
                          <a:solidFill>
                            <a:schemeClr val="dk1"/>
                          </a:solidFill>
                          <a:effectLst/>
                          <a:latin typeface="+mn-lt"/>
                          <a:ea typeface="+mn-ea"/>
                          <a:cs typeface="+mn-cs"/>
                        </a:rPr>
                        <a:t>Corporatist</a:t>
                      </a:r>
                      <a:endParaRPr lang="de-DE" altLang="x-none" sz="1800" b="1" kern="1200" dirty="0">
                        <a:solidFill>
                          <a:schemeClr val="dk1"/>
                        </a:solidFill>
                        <a:effectLst/>
                        <a:latin typeface="+mn-lt"/>
                        <a:ea typeface="+mn-ea"/>
                        <a:cs typeface="+mn-cs"/>
                      </a:endParaRPr>
                    </a:p>
                  </a:txBody>
                  <a:tcP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smtClean="0">
                          <a:solidFill>
                            <a:schemeClr val="tx2"/>
                          </a:solidFill>
                          <a:effectLst/>
                          <a:latin typeface="+mn-lt"/>
                          <a:ea typeface="+mn-ea"/>
                          <a:cs typeface="+mn-cs"/>
                        </a:rPr>
                        <a:t>High </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a:solidFill>
                            <a:schemeClr val="tx2"/>
                          </a:solidFill>
                          <a:effectLst/>
                          <a:latin typeface="+mn-lt"/>
                          <a:ea typeface="+mn-ea"/>
                          <a:cs typeface="+mn-cs"/>
                        </a:rPr>
                        <a:t>Larger</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en-US" altLang="x-none" sz="1800" kern="1200" dirty="0">
                          <a:solidFill>
                            <a:schemeClr val="tx2"/>
                          </a:solidFill>
                          <a:effectLst/>
                          <a:latin typeface="+mn-lt"/>
                          <a:ea typeface="+mn-ea"/>
                          <a:cs typeface="+mn-cs"/>
                        </a:rPr>
                        <a:t>Significant</a:t>
                      </a:r>
                    </a:p>
                  </a:txBody>
                  <a:tcPr horzOverflow="overflow">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r>
              <a:tr h="453191">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b="1" kern="1200" dirty="0">
                          <a:solidFill>
                            <a:schemeClr val="dk1"/>
                          </a:solidFill>
                          <a:effectLst/>
                          <a:latin typeface="+mn-lt"/>
                          <a:ea typeface="+mn-ea"/>
                          <a:cs typeface="+mn-cs"/>
                        </a:rPr>
                        <a:t>Liberal</a:t>
                      </a:r>
                    </a:p>
                  </a:txBody>
                  <a:tcP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smtClean="0">
                          <a:solidFill>
                            <a:schemeClr val="tx2"/>
                          </a:solidFill>
                          <a:effectLst/>
                          <a:latin typeface="+mn-lt"/>
                          <a:ea typeface="+mn-ea"/>
                          <a:cs typeface="+mn-cs"/>
                        </a:rPr>
                        <a:t>Medium </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a:solidFill>
                            <a:schemeClr val="tx2"/>
                          </a:solidFill>
                          <a:effectLst/>
                          <a:latin typeface="+mn-lt"/>
                          <a:ea typeface="+mn-ea"/>
                          <a:cs typeface="+mn-cs"/>
                        </a:rPr>
                        <a:t>Larger </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en-US" altLang="x-none" sz="1800" kern="1200" dirty="0">
                          <a:solidFill>
                            <a:schemeClr val="tx2"/>
                          </a:solidFill>
                          <a:effectLst/>
                          <a:latin typeface="+mn-lt"/>
                          <a:ea typeface="+mn-ea"/>
                          <a:cs typeface="+mn-cs"/>
                        </a:rPr>
                        <a:t>Significant</a:t>
                      </a:r>
                    </a:p>
                  </a:txBody>
                  <a:tcPr horzOverflow="overflow">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r>
              <a:tr h="780883">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b="1" kern="1200" dirty="0" err="1">
                          <a:solidFill>
                            <a:schemeClr val="dk1"/>
                          </a:solidFill>
                          <a:effectLst/>
                          <a:latin typeface="+mn-lt"/>
                          <a:ea typeface="+mn-ea"/>
                          <a:cs typeface="+mn-cs"/>
                        </a:rPr>
                        <a:t>Mediterranian</a:t>
                      </a:r>
                      <a:endParaRPr lang="de-DE" altLang="x-none" sz="1800" b="1" kern="1200" dirty="0">
                        <a:solidFill>
                          <a:schemeClr val="dk1"/>
                        </a:solidFill>
                        <a:effectLst/>
                        <a:latin typeface="+mn-lt"/>
                        <a:ea typeface="+mn-ea"/>
                        <a:cs typeface="+mn-cs"/>
                      </a:endParaRPr>
                    </a:p>
                  </a:txBody>
                  <a:tcP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smtClean="0">
                          <a:solidFill>
                            <a:schemeClr val="tx2"/>
                          </a:solidFill>
                          <a:effectLst/>
                          <a:latin typeface="+mn-lt"/>
                          <a:ea typeface="+mn-ea"/>
                          <a:cs typeface="+mn-cs"/>
                        </a:rPr>
                        <a:t>Medium </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a:solidFill>
                            <a:schemeClr val="tx2"/>
                          </a:solidFill>
                          <a:effectLst/>
                          <a:latin typeface="+mn-lt"/>
                          <a:ea typeface="+mn-ea"/>
                          <a:cs typeface="+mn-cs"/>
                        </a:rPr>
                        <a:t>Medium</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en-US" altLang="x-none" sz="1800" kern="1200" dirty="0">
                          <a:solidFill>
                            <a:schemeClr val="tx2"/>
                          </a:solidFill>
                          <a:effectLst/>
                          <a:latin typeface="+mn-lt"/>
                          <a:ea typeface="+mn-ea"/>
                          <a:cs typeface="+mn-cs"/>
                        </a:rPr>
                        <a:t>Less significant</a:t>
                      </a:r>
                    </a:p>
                    <a:p>
                      <a:pPr marL="0" marR="0" lvl="0" indent="0" algn="l" defTabSz="914400" rtl="0" eaLnBrk="1" fontAlgn="ctr" latinLnBrk="0" hangingPunct="1">
                        <a:lnSpc>
                          <a:spcPct val="100000"/>
                        </a:lnSpc>
                        <a:spcBef>
                          <a:spcPct val="0"/>
                        </a:spcBef>
                        <a:spcAft>
                          <a:spcPts val="0"/>
                        </a:spcAft>
                        <a:buClrTx/>
                        <a:buSzTx/>
                        <a:buFontTx/>
                        <a:buNone/>
                        <a:tabLst/>
                      </a:pPr>
                      <a:endParaRPr lang="en-US"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r>
              <a:tr h="453191">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b="1" kern="1200" dirty="0">
                          <a:solidFill>
                            <a:schemeClr val="dk1"/>
                          </a:solidFill>
                          <a:effectLst/>
                          <a:latin typeface="+mn-lt"/>
                          <a:ea typeface="+mn-ea"/>
                          <a:cs typeface="+mn-cs"/>
                        </a:rPr>
                        <a:t>Post </a:t>
                      </a:r>
                      <a:r>
                        <a:rPr lang="de-DE" altLang="x-none" sz="1800" b="1" kern="1200" dirty="0" err="1">
                          <a:solidFill>
                            <a:schemeClr val="dk1"/>
                          </a:solidFill>
                          <a:effectLst/>
                          <a:latin typeface="+mn-lt"/>
                          <a:ea typeface="+mn-ea"/>
                          <a:cs typeface="+mn-cs"/>
                        </a:rPr>
                        <a:t>socialist</a:t>
                      </a:r>
                      <a:endParaRPr lang="de-DE" altLang="x-none" sz="1800" b="1" kern="1200" dirty="0">
                        <a:solidFill>
                          <a:schemeClr val="dk1"/>
                        </a:solidFill>
                        <a:effectLst/>
                        <a:latin typeface="+mn-lt"/>
                        <a:ea typeface="+mn-ea"/>
                        <a:cs typeface="+mn-cs"/>
                      </a:endParaRPr>
                    </a:p>
                  </a:txBody>
                  <a:tcP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smtClean="0">
                          <a:solidFill>
                            <a:schemeClr val="tx2"/>
                          </a:solidFill>
                          <a:effectLst/>
                          <a:latin typeface="+mn-lt"/>
                          <a:ea typeface="+mn-ea"/>
                          <a:cs typeface="+mn-cs"/>
                        </a:rPr>
                        <a:t>Medium </a:t>
                      </a:r>
                      <a:r>
                        <a:rPr lang="de-DE" altLang="x-none" sz="1800" kern="1200" dirty="0" err="1" smtClean="0">
                          <a:solidFill>
                            <a:schemeClr val="tx2"/>
                          </a:solidFill>
                          <a:effectLst/>
                          <a:latin typeface="+mn-lt"/>
                          <a:ea typeface="+mn-ea"/>
                          <a:cs typeface="+mn-cs"/>
                        </a:rPr>
                        <a:t>to</a:t>
                      </a:r>
                      <a:r>
                        <a:rPr lang="de-DE" altLang="x-none" sz="1800" kern="1200" dirty="0" smtClean="0">
                          <a:solidFill>
                            <a:schemeClr val="tx2"/>
                          </a:solidFill>
                          <a:effectLst/>
                          <a:latin typeface="+mn-lt"/>
                          <a:ea typeface="+mn-ea"/>
                          <a:cs typeface="+mn-cs"/>
                        </a:rPr>
                        <a:t> high</a:t>
                      </a:r>
                      <a:endParaRPr lang="de-DE"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de-DE" altLang="x-none" sz="1800" kern="1200" dirty="0" err="1">
                          <a:solidFill>
                            <a:schemeClr val="tx2"/>
                          </a:solidFill>
                          <a:effectLst/>
                          <a:latin typeface="+mn-lt"/>
                          <a:ea typeface="+mn-ea"/>
                          <a:cs typeface="+mn-cs"/>
                        </a:rPr>
                        <a:t>Smaller</a:t>
                      </a:r>
                      <a:r>
                        <a:rPr lang="de-DE" altLang="x-none" sz="1800" kern="1200" dirty="0">
                          <a:solidFill>
                            <a:schemeClr val="tx2"/>
                          </a:solidFill>
                          <a:effectLst/>
                          <a:latin typeface="+mn-lt"/>
                          <a:ea typeface="+mn-ea"/>
                          <a:cs typeface="+mn-cs"/>
                        </a:rPr>
                        <a:t> </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marL="71438"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ts val="0"/>
                        </a:spcAft>
                        <a:buClrTx/>
                        <a:buSzTx/>
                        <a:buFontTx/>
                        <a:buNone/>
                        <a:tabLst/>
                      </a:pPr>
                      <a:r>
                        <a:rPr lang="en-US" altLang="x-none" sz="1800" kern="1200" dirty="0" smtClean="0">
                          <a:solidFill>
                            <a:schemeClr val="tx2"/>
                          </a:solidFill>
                          <a:effectLst/>
                          <a:latin typeface="+mn-lt"/>
                          <a:ea typeface="+mn-ea"/>
                          <a:cs typeface="+mn-cs"/>
                        </a:rPr>
                        <a:t>Limited but growing</a:t>
                      </a:r>
                      <a:endParaRPr lang="en-US" altLang="x-none" sz="1800" kern="1200" dirty="0">
                        <a:solidFill>
                          <a:schemeClr val="tx2"/>
                        </a:solidFill>
                        <a:effectLst/>
                        <a:latin typeface="+mn-lt"/>
                        <a:ea typeface="+mn-ea"/>
                        <a:cs typeface="+mn-cs"/>
                      </a:endParaRPr>
                    </a:p>
                  </a:txBody>
                  <a:tcPr horzOverflow="overflow">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r>
            </a:tbl>
          </a:graphicData>
        </a:graphic>
      </p:graphicFrame>
    </p:spTree>
    <p:extLst>
      <p:ext uri="{BB962C8B-B14F-4D97-AF65-F5344CB8AC3E}">
        <p14:creationId xmlns:p14="http://schemas.microsoft.com/office/powerpoint/2010/main" val="346753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Diversity within </a:t>
            </a:r>
            <a:r>
              <a:rPr lang="en-US" dirty="0" smtClean="0"/>
              <a:t>countries (Germany)</a:t>
            </a:r>
            <a:endParaRPr lang="de-DE" dirty="0"/>
          </a:p>
        </p:txBody>
      </p:sp>
      <p:graphicFrame>
        <p:nvGraphicFramePr>
          <p:cNvPr id="11" name="Content Placeholder 3"/>
          <p:cNvGraphicFramePr>
            <a:graphicFrameLocks/>
          </p:cNvGraphicFramePr>
          <p:nvPr>
            <p:extLst>
              <p:ext uri="{D42A27DB-BD31-4B8C-83A1-F6EECF244321}">
                <p14:modId xmlns:p14="http://schemas.microsoft.com/office/powerpoint/2010/main" val="2777117872"/>
              </p:ext>
            </p:extLst>
          </p:nvPr>
        </p:nvGraphicFramePr>
        <p:xfrm>
          <a:off x="360363" y="1445095"/>
          <a:ext cx="8407717" cy="4114800"/>
        </p:xfrm>
        <a:graphic>
          <a:graphicData uri="http://schemas.openxmlformats.org/drawingml/2006/table">
            <a:tbl>
              <a:tblPr firstRow="1" firstCol="1" bandRow="1">
                <a:tableStyleId>{5C22544A-7EE6-4342-B048-85BDC9FD1C3A}</a:tableStyleId>
              </a:tblPr>
              <a:tblGrid>
                <a:gridCol w="2343256"/>
                <a:gridCol w="3716065"/>
                <a:gridCol w="2348396"/>
              </a:tblGrid>
              <a:tr h="926011">
                <a:tc>
                  <a:txBody>
                    <a:bodyPr/>
                    <a:lstStyle/>
                    <a:p>
                      <a:pPr>
                        <a:spcAft>
                          <a:spcPts val="0"/>
                        </a:spcAft>
                      </a:pPr>
                      <a:r>
                        <a:rPr lang="en-US" sz="1800" dirty="0">
                          <a:effectLst/>
                        </a:rPr>
                        <a:t> </a:t>
                      </a:r>
                      <a:endParaRPr lang="en-GB" sz="1800" dirty="0">
                        <a:effectLst/>
                      </a:endParaRPr>
                    </a:p>
                    <a:p>
                      <a:pPr>
                        <a:spcAft>
                          <a:spcPts val="0"/>
                        </a:spcAft>
                      </a:pPr>
                      <a:r>
                        <a:rPr lang="en-US" sz="1800" dirty="0">
                          <a:effectLst/>
                        </a:rPr>
                        <a:t>Approach</a:t>
                      </a:r>
                      <a:endParaRPr lang="en-GB" sz="1800" dirty="0">
                        <a:effectLst/>
                        <a:latin typeface="Cambria" charset="0"/>
                        <a:ea typeface="ＭＳ 明朝" charset="-128"/>
                        <a:cs typeface="Times New Roman" charset="0"/>
                      </a:endParaRPr>
                    </a:p>
                  </a:txBody>
                  <a:tcPr marL="68580" marR="68580" marT="0" marB="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accent1">
                        <a:lumMod val="75000"/>
                      </a:schemeClr>
                    </a:solidFill>
                  </a:tcPr>
                </a:tc>
                <a:tc>
                  <a:txBody>
                    <a:bodyPr/>
                    <a:lstStyle/>
                    <a:p>
                      <a:pPr>
                        <a:spcAft>
                          <a:spcPts val="0"/>
                        </a:spcAft>
                      </a:pPr>
                      <a:r>
                        <a:rPr lang="en-US" sz="1800" dirty="0">
                          <a:effectLst/>
                        </a:rPr>
                        <a:t> </a:t>
                      </a:r>
                      <a:endParaRPr lang="en-GB" sz="1800" dirty="0">
                        <a:effectLst/>
                      </a:endParaRPr>
                    </a:p>
                    <a:p>
                      <a:pPr>
                        <a:spcAft>
                          <a:spcPts val="0"/>
                        </a:spcAft>
                      </a:pPr>
                      <a:r>
                        <a:rPr lang="en-US" sz="1800" dirty="0">
                          <a:effectLst/>
                        </a:rPr>
                        <a:t>Smaller endowments / expenditures </a:t>
                      </a:r>
                      <a:endParaRPr lang="en-GB" sz="1800" dirty="0">
                        <a:effectLst/>
                      </a:endParaRPr>
                    </a:p>
                    <a:p>
                      <a:pPr>
                        <a:spcAft>
                          <a:spcPts val="0"/>
                        </a:spcAft>
                      </a:pPr>
                      <a:r>
                        <a:rPr lang="en-US" sz="1800" dirty="0">
                          <a:effectLst/>
                        </a:rPr>
                        <a:t> </a:t>
                      </a:r>
                      <a:endParaRPr lang="en-GB" sz="1800" dirty="0">
                        <a:effectLst/>
                        <a:latin typeface="Cambria" charset="0"/>
                        <a:ea typeface="ＭＳ 明朝" charset="-128"/>
                        <a:cs typeface="Times New Roman"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accent1">
                        <a:lumMod val="75000"/>
                      </a:schemeClr>
                    </a:solidFill>
                  </a:tcPr>
                </a:tc>
                <a:tc>
                  <a:txBody>
                    <a:bodyPr/>
                    <a:lstStyle/>
                    <a:p>
                      <a:pPr>
                        <a:spcAft>
                          <a:spcPts val="0"/>
                        </a:spcAft>
                      </a:pPr>
                      <a:r>
                        <a:rPr lang="en-US" sz="1800" dirty="0">
                          <a:effectLst/>
                        </a:rPr>
                        <a:t> </a:t>
                      </a:r>
                      <a:endParaRPr lang="en-GB" sz="1800" dirty="0">
                        <a:effectLst/>
                      </a:endParaRPr>
                    </a:p>
                    <a:p>
                      <a:pPr>
                        <a:spcAft>
                          <a:spcPts val="0"/>
                        </a:spcAft>
                      </a:pPr>
                      <a:r>
                        <a:rPr lang="en-US" sz="1800" dirty="0">
                          <a:effectLst/>
                        </a:rPr>
                        <a:t>Larger endowments / expenditures </a:t>
                      </a:r>
                      <a:endParaRPr lang="en-GB" sz="1800" dirty="0">
                        <a:effectLst/>
                      </a:endParaRPr>
                    </a:p>
                    <a:p>
                      <a:pPr>
                        <a:spcAft>
                          <a:spcPts val="0"/>
                        </a:spcAft>
                      </a:pPr>
                      <a:r>
                        <a:rPr lang="en-US" sz="1800" dirty="0">
                          <a:effectLst/>
                        </a:rPr>
                        <a:t> </a:t>
                      </a:r>
                      <a:endParaRPr lang="en-GB" sz="1800" dirty="0">
                        <a:effectLst/>
                        <a:latin typeface="Cambria" charset="0"/>
                        <a:ea typeface="ＭＳ 明朝" charset="-128"/>
                        <a:cs typeface="Times New Roman" charset="0"/>
                      </a:endParaRPr>
                    </a:p>
                  </a:txBody>
                  <a:tcPr marL="68580" marR="68580" marT="0" marB="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accent1">
                        <a:lumMod val="75000"/>
                      </a:schemeClr>
                    </a:solidFill>
                  </a:tcPr>
                </a:tc>
              </a:tr>
              <a:tr h="1389017">
                <a:tc>
                  <a:txBody>
                    <a:bodyPr/>
                    <a:lstStyle/>
                    <a:p>
                      <a:pPr>
                        <a:spcAft>
                          <a:spcPts val="0"/>
                        </a:spcAft>
                      </a:pPr>
                      <a:r>
                        <a:rPr lang="en-US" sz="1800" dirty="0">
                          <a:solidFill>
                            <a:srgbClr val="C41237"/>
                          </a:solidFill>
                          <a:effectLst/>
                        </a:rPr>
                        <a:t> </a:t>
                      </a:r>
                      <a:endParaRPr lang="en-GB" sz="1800" dirty="0">
                        <a:solidFill>
                          <a:srgbClr val="C41237"/>
                        </a:solidFill>
                        <a:effectLst/>
                      </a:endParaRPr>
                    </a:p>
                    <a:p>
                      <a:pPr>
                        <a:spcAft>
                          <a:spcPts val="0"/>
                        </a:spcAft>
                      </a:pPr>
                      <a:r>
                        <a:rPr lang="en-US" sz="1800" dirty="0">
                          <a:solidFill>
                            <a:srgbClr val="C41237"/>
                          </a:solidFill>
                          <a:effectLst/>
                        </a:rPr>
                        <a:t>Operating and mixed foundations </a:t>
                      </a:r>
                      <a:endParaRPr lang="en-GB" sz="1800" dirty="0">
                        <a:solidFill>
                          <a:srgbClr val="C41237"/>
                        </a:solidFill>
                        <a:effectLst/>
                        <a:latin typeface="Cambria" charset="0"/>
                        <a:ea typeface="ＭＳ 明朝" charset="-128"/>
                        <a:cs typeface="Times New Roman" charset="0"/>
                      </a:endParaRPr>
                    </a:p>
                  </a:txBody>
                  <a:tcPr marL="68580" marR="68580" marT="0"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spcAft>
                          <a:spcPts val="0"/>
                        </a:spcAft>
                      </a:pPr>
                      <a:r>
                        <a:rPr lang="en-US" sz="1800" kern="1200" dirty="0">
                          <a:solidFill>
                            <a:schemeClr val="tx2"/>
                          </a:solidFill>
                          <a:effectLst/>
                          <a:latin typeface="+mn-lt"/>
                          <a:ea typeface="+mn-ea"/>
                          <a:cs typeface="+mn-cs"/>
                        </a:rPr>
                        <a:t>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Niche providers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 </a:t>
                      </a:r>
                      <a:endParaRPr lang="en-US" sz="1800" kern="1200" dirty="0" smtClean="0">
                        <a:solidFill>
                          <a:schemeClr val="tx2"/>
                        </a:solidFill>
                        <a:effectLst/>
                        <a:latin typeface="+mn-lt"/>
                        <a:ea typeface="+mn-ea"/>
                        <a:cs typeface="+mn-cs"/>
                      </a:endParaRPr>
                    </a:p>
                    <a:p>
                      <a:pPr>
                        <a:spcAft>
                          <a:spcPts val="0"/>
                        </a:spcAft>
                      </a:pPr>
                      <a:r>
                        <a:rPr lang="en-US" sz="1800" kern="1200" dirty="0" smtClean="0">
                          <a:solidFill>
                            <a:schemeClr val="tx2"/>
                          </a:solidFill>
                          <a:effectLst/>
                          <a:latin typeface="+mn-lt"/>
                          <a:ea typeface="+mn-ea"/>
                          <a:cs typeface="+mn-cs"/>
                        </a:rPr>
                        <a:t>29% of all foundations  - 1% of expenditures</a:t>
                      </a:r>
                    </a:p>
                    <a:p>
                      <a:pPr>
                        <a:spcAft>
                          <a:spcPts val="0"/>
                        </a:spcAft>
                      </a:pPr>
                      <a:endParaRPr lang="en-GB" sz="1800" kern="1200" dirty="0">
                        <a:solidFill>
                          <a:schemeClr val="tx2"/>
                        </a:solidFill>
                        <a:effectLst/>
                        <a:latin typeface="+mn-lt"/>
                        <a:ea typeface="+mn-ea"/>
                        <a:cs typeface="+mn-cs"/>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85000"/>
                      </a:schemeClr>
                    </a:solidFill>
                  </a:tcPr>
                </a:tc>
                <a:tc>
                  <a:txBody>
                    <a:bodyPr/>
                    <a:lstStyle/>
                    <a:p>
                      <a:pPr>
                        <a:spcAft>
                          <a:spcPts val="0"/>
                        </a:spcAft>
                      </a:pPr>
                      <a:r>
                        <a:rPr lang="en-US" sz="1800" kern="1200" dirty="0">
                          <a:solidFill>
                            <a:schemeClr val="tx2"/>
                          </a:solidFill>
                          <a:effectLst/>
                          <a:latin typeface="+mn-lt"/>
                          <a:ea typeface="+mn-ea"/>
                          <a:cs typeface="+mn-cs"/>
                        </a:rPr>
                        <a:t>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Services providers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 </a:t>
                      </a:r>
                      <a:endParaRPr lang="en-US" sz="1800" kern="1200" dirty="0" smtClean="0">
                        <a:solidFill>
                          <a:schemeClr val="tx2"/>
                        </a:solidFill>
                        <a:effectLst/>
                        <a:latin typeface="+mn-lt"/>
                        <a:ea typeface="+mn-ea"/>
                        <a:cs typeface="+mn-cs"/>
                      </a:endParaRPr>
                    </a:p>
                    <a:p>
                      <a:pPr>
                        <a:spcAft>
                          <a:spcPts val="0"/>
                        </a:spcAft>
                      </a:pPr>
                      <a:r>
                        <a:rPr lang="en-US" sz="1800" kern="1200" dirty="0" smtClean="0">
                          <a:solidFill>
                            <a:schemeClr val="tx2"/>
                          </a:solidFill>
                          <a:effectLst/>
                          <a:latin typeface="+mn-lt"/>
                          <a:ea typeface="+mn-ea"/>
                          <a:cs typeface="+mn-cs"/>
                        </a:rPr>
                        <a:t>15% - 43%</a:t>
                      </a:r>
                      <a:endParaRPr lang="en-GB" sz="1800" kern="1200" dirty="0">
                        <a:solidFill>
                          <a:schemeClr val="tx2"/>
                        </a:solidFill>
                        <a:effectLst/>
                        <a:latin typeface="+mn-lt"/>
                        <a:ea typeface="+mn-ea"/>
                        <a:cs typeface="+mn-cs"/>
                      </a:endParaRPr>
                    </a:p>
                  </a:txBody>
                  <a:tcPr marL="68580" marR="68580"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85000"/>
                      </a:schemeClr>
                    </a:solidFill>
                  </a:tcPr>
                </a:tc>
              </a:tr>
              <a:tr h="1157514">
                <a:tc>
                  <a:txBody>
                    <a:bodyPr/>
                    <a:lstStyle/>
                    <a:p>
                      <a:pPr>
                        <a:spcAft>
                          <a:spcPts val="0"/>
                        </a:spcAft>
                      </a:pPr>
                      <a:r>
                        <a:rPr lang="en-US" sz="1800" dirty="0">
                          <a:solidFill>
                            <a:srgbClr val="C41237"/>
                          </a:solidFill>
                          <a:effectLst/>
                        </a:rPr>
                        <a:t> </a:t>
                      </a:r>
                      <a:endParaRPr lang="en-GB" sz="1800" dirty="0">
                        <a:solidFill>
                          <a:srgbClr val="C41237"/>
                        </a:solidFill>
                        <a:effectLst/>
                      </a:endParaRPr>
                    </a:p>
                    <a:p>
                      <a:pPr>
                        <a:spcAft>
                          <a:spcPts val="0"/>
                        </a:spcAft>
                      </a:pPr>
                      <a:r>
                        <a:rPr lang="en-US" sz="1800" dirty="0">
                          <a:solidFill>
                            <a:srgbClr val="C41237"/>
                          </a:solidFill>
                          <a:effectLst/>
                        </a:rPr>
                        <a:t>Grant-making foundations</a:t>
                      </a:r>
                      <a:endParaRPr lang="en-GB" sz="1800" dirty="0">
                        <a:solidFill>
                          <a:srgbClr val="C41237"/>
                        </a:solidFill>
                        <a:effectLst/>
                        <a:latin typeface="Cambria" charset="0"/>
                        <a:ea typeface="ＭＳ 明朝" charset="-128"/>
                        <a:cs typeface="Times New Roman" charset="0"/>
                      </a:endParaRPr>
                    </a:p>
                  </a:txBody>
                  <a:tcPr marL="68580" marR="68580" marT="0"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lumMod val="75000"/>
                      </a:schemeClr>
                    </a:solidFill>
                  </a:tcPr>
                </a:tc>
                <a:tc>
                  <a:txBody>
                    <a:bodyPr/>
                    <a:lstStyle/>
                    <a:p>
                      <a:pPr>
                        <a:spcAft>
                          <a:spcPts val="0"/>
                        </a:spcAft>
                      </a:pPr>
                      <a:r>
                        <a:rPr lang="en-US" sz="1800" kern="1200" dirty="0">
                          <a:solidFill>
                            <a:schemeClr val="tx2"/>
                          </a:solidFill>
                          <a:effectLst/>
                          <a:latin typeface="+mn-lt"/>
                          <a:ea typeface="+mn-ea"/>
                          <a:cs typeface="+mn-cs"/>
                        </a:rPr>
                        <a:t>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Engagement foundations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 </a:t>
                      </a:r>
                      <a:endParaRPr lang="en-US" sz="1800" kern="1200" dirty="0" smtClean="0">
                        <a:solidFill>
                          <a:schemeClr val="tx2"/>
                        </a:solidFill>
                        <a:effectLst/>
                        <a:latin typeface="+mn-lt"/>
                        <a:ea typeface="+mn-ea"/>
                        <a:cs typeface="+mn-cs"/>
                      </a:endParaRPr>
                    </a:p>
                    <a:p>
                      <a:pPr>
                        <a:spcAft>
                          <a:spcPts val="0"/>
                        </a:spcAft>
                      </a:pPr>
                      <a:r>
                        <a:rPr lang="en-US" sz="1800" kern="1200" dirty="0" smtClean="0">
                          <a:solidFill>
                            <a:schemeClr val="tx2"/>
                          </a:solidFill>
                          <a:effectLst/>
                          <a:latin typeface="+mn-lt"/>
                          <a:ea typeface="+mn-ea"/>
                          <a:cs typeface="+mn-cs"/>
                        </a:rPr>
                        <a:t>42% - 2%</a:t>
                      </a:r>
                      <a:endParaRPr lang="en-GB" sz="1800" kern="1200" dirty="0">
                        <a:solidFill>
                          <a:schemeClr val="tx2"/>
                        </a:solidFill>
                        <a:effectLst/>
                        <a:latin typeface="+mn-lt"/>
                        <a:ea typeface="+mn-ea"/>
                        <a:cs typeface="+mn-cs"/>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lumMod val="85000"/>
                      </a:schemeClr>
                    </a:solidFill>
                  </a:tcPr>
                </a:tc>
                <a:tc>
                  <a:txBody>
                    <a:bodyPr/>
                    <a:lstStyle/>
                    <a:p>
                      <a:pPr>
                        <a:spcAft>
                          <a:spcPts val="0"/>
                        </a:spcAft>
                      </a:pPr>
                      <a:r>
                        <a:rPr lang="en-US" sz="1800" kern="1200" dirty="0">
                          <a:solidFill>
                            <a:schemeClr val="tx2"/>
                          </a:solidFill>
                          <a:effectLst/>
                          <a:latin typeface="+mn-lt"/>
                          <a:ea typeface="+mn-ea"/>
                          <a:cs typeface="+mn-cs"/>
                        </a:rPr>
                        <a:t>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Professional philanthropists </a:t>
                      </a:r>
                      <a:endParaRPr lang="en-GB" sz="1800" kern="1200" dirty="0">
                        <a:solidFill>
                          <a:schemeClr val="tx2"/>
                        </a:solidFill>
                        <a:effectLst/>
                        <a:latin typeface="+mn-lt"/>
                        <a:ea typeface="+mn-ea"/>
                        <a:cs typeface="+mn-cs"/>
                      </a:endParaRPr>
                    </a:p>
                    <a:p>
                      <a:pPr>
                        <a:spcAft>
                          <a:spcPts val="0"/>
                        </a:spcAft>
                      </a:pPr>
                      <a:r>
                        <a:rPr lang="en-US" sz="1800" kern="1200" dirty="0">
                          <a:solidFill>
                            <a:schemeClr val="tx2"/>
                          </a:solidFill>
                          <a:effectLst/>
                          <a:latin typeface="+mn-lt"/>
                          <a:ea typeface="+mn-ea"/>
                          <a:cs typeface="+mn-cs"/>
                        </a:rPr>
                        <a:t> </a:t>
                      </a:r>
                      <a:endParaRPr lang="en-US" sz="1800" kern="1200" dirty="0" smtClean="0">
                        <a:solidFill>
                          <a:schemeClr val="tx2"/>
                        </a:solidFill>
                        <a:effectLst/>
                        <a:latin typeface="+mn-lt"/>
                        <a:ea typeface="+mn-ea"/>
                        <a:cs typeface="+mn-cs"/>
                      </a:endParaRPr>
                    </a:p>
                    <a:p>
                      <a:pPr>
                        <a:spcAft>
                          <a:spcPts val="0"/>
                        </a:spcAft>
                      </a:pPr>
                      <a:r>
                        <a:rPr lang="en-US" sz="1800" kern="1200" dirty="0" smtClean="0">
                          <a:solidFill>
                            <a:schemeClr val="tx2"/>
                          </a:solidFill>
                          <a:effectLst/>
                          <a:latin typeface="+mn-lt"/>
                          <a:ea typeface="+mn-ea"/>
                          <a:cs typeface="+mn-cs"/>
                        </a:rPr>
                        <a:t>14% - 54%</a:t>
                      </a:r>
                      <a:endParaRPr lang="en-GB" sz="1800" kern="1200" dirty="0">
                        <a:solidFill>
                          <a:schemeClr val="tx2"/>
                        </a:solidFill>
                        <a:effectLst/>
                        <a:latin typeface="+mn-lt"/>
                        <a:ea typeface="+mn-ea"/>
                        <a:cs typeface="+mn-cs"/>
                      </a:endParaRPr>
                    </a:p>
                  </a:txBody>
                  <a:tcPr marL="68580" marR="68580"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1">
                        <a:lumMod val="85000"/>
                      </a:schemeClr>
                    </a:solidFill>
                  </a:tcPr>
                </a:tc>
              </a:tr>
            </a:tbl>
          </a:graphicData>
        </a:graphic>
      </p:graphicFrame>
      <p:sp>
        <p:nvSpPr>
          <p:cNvPr id="12" name="Textfeld 11"/>
          <p:cNvSpPr txBox="1"/>
          <p:nvPr/>
        </p:nvSpPr>
        <p:spPr>
          <a:xfrm>
            <a:off x="952864" y="5784558"/>
            <a:ext cx="7128792" cy="923330"/>
          </a:xfrm>
          <a:prstGeom prst="rect">
            <a:avLst/>
          </a:prstGeom>
          <a:noFill/>
        </p:spPr>
        <p:txBody>
          <a:bodyPr wrap="square" rtlCol="0">
            <a:spAutoFit/>
          </a:bodyPr>
          <a:lstStyle/>
          <a:p>
            <a:r>
              <a:rPr lang="en-US" dirty="0"/>
              <a:t>Sample size = 1,004; total number of foundations in 2014 about 18,500</a:t>
            </a:r>
          </a:p>
          <a:p>
            <a:r>
              <a:rPr lang="en-US" dirty="0"/>
              <a:t>Small = Less than  € 100,000 spending annually</a:t>
            </a:r>
          </a:p>
          <a:p>
            <a:r>
              <a:rPr lang="en-US" dirty="0"/>
              <a:t>Large =  € 100,000 plus spending annually</a:t>
            </a:r>
          </a:p>
        </p:txBody>
      </p:sp>
      <p:sp>
        <p:nvSpPr>
          <p:cNvPr id="5" name="TextBox 5"/>
          <p:cNvSpPr txBox="1"/>
          <p:nvPr/>
        </p:nvSpPr>
        <p:spPr>
          <a:xfrm>
            <a:off x="6861141" y="6397451"/>
            <a:ext cx="2069523" cy="369332"/>
          </a:xfrm>
          <a:prstGeom prst="rect">
            <a:avLst/>
          </a:prstGeom>
          <a:noFill/>
        </p:spPr>
        <p:txBody>
          <a:bodyPr wrap="square" rtlCol="0">
            <a:spAutoFit/>
          </a:bodyPr>
          <a:lstStyle/>
          <a:p>
            <a:r>
              <a:rPr lang="en-US" dirty="0" smtClean="0">
                <a:solidFill>
                  <a:schemeClr val="tx2"/>
                </a:solidFill>
              </a:rPr>
              <a:t>Anheier et al. 2017</a:t>
            </a:r>
            <a:endParaRPr lang="en-US" dirty="0">
              <a:solidFill>
                <a:schemeClr val="tx2"/>
              </a:solidFill>
            </a:endParaRPr>
          </a:p>
        </p:txBody>
      </p:sp>
    </p:spTree>
    <p:extLst>
      <p:ext uri="{BB962C8B-B14F-4D97-AF65-F5344CB8AC3E}">
        <p14:creationId xmlns:p14="http://schemas.microsoft.com/office/powerpoint/2010/main" val="365854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Small </a:t>
            </a:r>
            <a:r>
              <a:rPr lang="de-DE" dirty="0" err="1" smtClean="0"/>
              <a:t>Foundations</a:t>
            </a:r>
            <a:r>
              <a:rPr lang="de-DE" dirty="0" smtClean="0"/>
              <a:t>, Social </a:t>
            </a:r>
            <a:r>
              <a:rPr lang="de-DE" dirty="0" err="1" smtClean="0"/>
              <a:t>implications</a:t>
            </a:r>
            <a:endParaRPr lang="de-DE" dirty="0"/>
          </a:p>
        </p:txBody>
      </p:sp>
      <p:sp>
        <p:nvSpPr>
          <p:cNvPr id="8" name="Rectangle 9"/>
          <p:cNvSpPr txBox="1">
            <a:spLocks/>
          </p:cNvSpPr>
          <p:nvPr>
            <p:custDataLst>
              <p:tags r:id="rId1"/>
            </p:custDataLst>
          </p:nvPr>
        </p:nvSpPr>
        <p:spPr>
          <a:xfrm>
            <a:off x="270911" y="1461054"/>
            <a:ext cx="7719276" cy="4493538"/>
          </a:xfrm>
          <a:prstGeom prst="rect">
            <a:avLst/>
          </a:prstGeom>
        </p:spPr>
        <p:txBody>
          <a:bodyPr vert="horz" wrap="square" lIns="0" tIns="0" rIns="0" bIns="0" rtlCol="0" anchor="t" anchorCtr="0">
            <a:spAutoFit/>
          </a:bodyPr>
          <a:lstStyle>
            <a:lvl1pPr marL="342900" lvl="0" indent="-342900">
              <a:spcBef>
                <a:spcPct val="20000"/>
              </a:spcBef>
              <a:buFont typeface="Wingdings" pitchFamily="2" charset="2"/>
              <a:buChar char="§"/>
              <a:defRPr sz="3200">
                <a:solidFill>
                  <a:schemeClr val="tx2"/>
                </a:solidFill>
                <a:latin typeface="Calibri" pitchFamily="34" charset="0"/>
                <a:cs typeface="Calibri" pitchFamily="34" charset="0"/>
              </a:defRPr>
            </a:lvl1pPr>
            <a:lvl2pPr marL="742950" lvl="1" indent="-285750">
              <a:spcBef>
                <a:spcPct val="20000"/>
              </a:spcBef>
              <a:buFont typeface="Arial" pitchFamily="34" charset="0"/>
              <a:buChar char="–"/>
              <a:defRPr sz="2800">
                <a:solidFill>
                  <a:schemeClr val="tx2"/>
                </a:solidFill>
                <a:latin typeface="Calibri" pitchFamily="34" charset="0"/>
                <a:cs typeface="Arial" pitchFamily="34" charset="0"/>
              </a:defRPr>
            </a:lvl2pPr>
            <a:lvl3pPr marL="1143000" lvl="2" indent="-228600">
              <a:spcBef>
                <a:spcPct val="20000"/>
              </a:spcBef>
              <a:buFont typeface="Arial" pitchFamily="34" charset="0"/>
              <a:buChar char="•"/>
              <a:defRPr sz="2400">
                <a:solidFill>
                  <a:schemeClr val="tx2"/>
                </a:solidFill>
                <a:latin typeface="Calibri" pitchFamily="34" charset="0"/>
                <a:cs typeface="Arial" pitchFamily="34" charset="0"/>
              </a:defRPr>
            </a:lvl3pPr>
            <a:lvl4pPr marL="1600200" lvl="3" indent="-228600">
              <a:spcBef>
                <a:spcPct val="20000"/>
              </a:spcBef>
              <a:buFont typeface="Arial" pitchFamily="34" charset="0"/>
              <a:buChar char="–"/>
              <a:defRPr sz="2000">
                <a:solidFill>
                  <a:schemeClr val="tx2"/>
                </a:solidFill>
                <a:latin typeface="Calibri" pitchFamily="34" charset="0"/>
                <a:cs typeface="Arial" pitchFamily="34" charset="0"/>
              </a:defRPr>
            </a:lvl4pPr>
            <a:lvl5pPr marL="2057400" lvl="4" indent="-228600">
              <a:spcBef>
                <a:spcPct val="20000"/>
              </a:spcBef>
              <a:buFont typeface="Arial" pitchFamily="34" charset="0"/>
              <a:buChar char="»"/>
              <a:defRPr sz="2000">
                <a:solidFill>
                  <a:schemeClr val="tx2"/>
                </a:solidFill>
                <a:latin typeface="Calibri"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ct val="40000"/>
              </a:spcBef>
            </a:pPr>
            <a:r>
              <a:rPr lang="de-DE" sz="2000" dirty="0" err="1"/>
              <a:t>About</a:t>
            </a:r>
            <a:r>
              <a:rPr lang="de-DE" sz="2000" dirty="0"/>
              <a:t> 18,800 private </a:t>
            </a:r>
            <a:r>
              <a:rPr lang="de-DE" sz="2000" dirty="0" err="1"/>
              <a:t>foundations</a:t>
            </a:r>
            <a:r>
              <a:rPr lang="de-DE" sz="2000" dirty="0"/>
              <a:t> (</a:t>
            </a:r>
            <a:r>
              <a:rPr lang="de-DE" sz="2000" dirty="0" err="1"/>
              <a:t>as</a:t>
            </a:r>
            <a:r>
              <a:rPr lang="de-DE" sz="2000" dirty="0"/>
              <a:t> </a:t>
            </a:r>
            <a:r>
              <a:rPr lang="de-DE" sz="2000" dirty="0" err="1"/>
              <a:t>of</a:t>
            </a:r>
            <a:r>
              <a:rPr lang="de-DE" sz="2000" dirty="0"/>
              <a:t> 2014)</a:t>
            </a:r>
          </a:p>
          <a:p>
            <a:pPr>
              <a:spcBef>
                <a:spcPct val="40000"/>
              </a:spcBef>
            </a:pPr>
            <a:r>
              <a:rPr lang="de-DE" sz="2000" dirty="0" err="1"/>
              <a:t>Three</a:t>
            </a:r>
            <a:r>
              <a:rPr lang="de-DE" sz="2000" dirty="0"/>
              <a:t> </a:t>
            </a:r>
            <a:r>
              <a:rPr lang="de-DE" sz="2000" dirty="0" err="1"/>
              <a:t>fourth</a:t>
            </a:r>
            <a:r>
              <a:rPr lang="de-DE" sz="2000" dirty="0"/>
              <a:t> (73%) </a:t>
            </a:r>
            <a:r>
              <a:rPr lang="de-DE" sz="2000" dirty="0" err="1"/>
              <a:t>founded</a:t>
            </a:r>
            <a:r>
              <a:rPr lang="de-DE" sz="2000" dirty="0"/>
              <a:t> after 1990 (ca. 13,700).</a:t>
            </a:r>
          </a:p>
          <a:p>
            <a:pPr>
              <a:spcBef>
                <a:spcPct val="40000"/>
              </a:spcBef>
            </a:pPr>
            <a:r>
              <a:rPr lang="de-DE" sz="2000" dirty="0" err="1"/>
              <a:t>About</a:t>
            </a:r>
            <a:r>
              <a:rPr lang="de-DE" sz="2000" dirty="0"/>
              <a:t> half 54% </a:t>
            </a:r>
            <a:r>
              <a:rPr lang="de-DE" sz="2000" dirty="0" err="1"/>
              <a:t>have</a:t>
            </a:r>
            <a:r>
              <a:rPr lang="de-DE" sz="2000" dirty="0"/>
              <a:t> </a:t>
            </a:r>
            <a:r>
              <a:rPr lang="de-DE" sz="2000" dirty="0" err="1"/>
              <a:t>budget</a:t>
            </a:r>
            <a:r>
              <a:rPr lang="de-DE" sz="2000" dirty="0"/>
              <a:t> </a:t>
            </a:r>
            <a:r>
              <a:rPr lang="de-DE" sz="2000" dirty="0" err="1"/>
              <a:t>of</a:t>
            </a:r>
            <a:r>
              <a:rPr lang="de-DE" sz="2000" dirty="0"/>
              <a:t> </a:t>
            </a:r>
            <a:r>
              <a:rPr lang="de-DE" sz="2000" dirty="0" err="1"/>
              <a:t>less</a:t>
            </a:r>
            <a:r>
              <a:rPr lang="de-DE" sz="2000" dirty="0"/>
              <a:t> </a:t>
            </a:r>
            <a:r>
              <a:rPr lang="de-DE" sz="2000" dirty="0" err="1"/>
              <a:t>than</a:t>
            </a:r>
            <a:r>
              <a:rPr lang="de-DE" sz="2000" dirty="0"/>
              <a:t> 50,000 Euro (ca. 10,200).</a:t>
            </a:r>
          </a:p>
          <a:p>
            <a:pPr>
              <a:spcBef>
                <a:spcPct val="40000"/>
              </a:spcBef>
            </a:pPr>
            <a:r>
              <a:rPr lang="de-DE" sz="2000" dirty="0" err="1"/>
              <a:t>Of</a:t>
            </a:r>
            <a:r>
              <a:rPr lang="de-DE" sz="2000" dirty="0"/>
              <a:t> </a:t>
            </a:r>
            <a:r>
              <a:rPr lang="de-DE" sz="2000" dirty="0" err="1"/>
              <a:t>which</a:t>
            </a:r>
            <a:r>
              <a:rPr lang="de-DE" sz="2000" dirty="0"/>
              <a:t> 84% </a:t>
            </a:r>
            <a:r>
              <a:rPr lang="de-DE" sz="2000" dirty="0" err="1"/>
              <a:t>are</a:t>
            </a:r>
            <a:r>
              <a:rPr lang="de-DE" sz="2000" dirty="0"/>
              <a:t> </a:t>
            </a:r>
            <a:r>
              <a:rPr lang="de-DE" sz="2000" dirty="0" err="1"/>
              <a:t>local</a:t>
            </a:r>
            <a:r>
              <a:rPr lang="de-DE" sz="2000" dirty="0"/>
              <a:t> (ca.  8,600).</a:t>
            </a:r>
          </a:p>
          <a:p>
            <a:pPr>
              <a:spcBef>
                <a:spcPct val="40000"/>
              </a:spcBef>
            </a:pPr>
            <a:r>
              <a:rPr lang="de-DE" sz="2000" dirty="0" err="1"/>
              <a:t>Which</a:t>
            </a:r>
            <a:r>
              <a:rPr lang="de-DE" sz="2000" dirty="0"/>
              <a:t> </a:t>
            </a:r>
            <a:r>
              <a:rPr lang="de-DE" sz="2000" dirty="0" err="1"/>
              <a:t>engage</a:t>
            </a:r>
            <a:r>
              <a:rPr lang="de-DE" sz="2000" dirty="0"/>
              <a:t> an </a:t>
            </a:r>
            <a:r>
              <a:rPr lang="de-DE" sz="2000" dirty="0" err="1"/>
              <a:t>estimated</a:t>
            </a:r>
            <a:r>
              <a:rPr lang="de-DE" sz="2000" dirty="0"/>
              <a:t> 56,000 </a:t>
            </a:r>
            <a:r>
              <a:rPr lang="de-DE" sz="2000" dirty="0" err="1"/>
              <a:t>volunteers</a:t>
            </a:r>
            <a:r>
              <a:rPr lang="de-DE" sz="2000" dirty="0"/>
              <a:t> </a:t>
            </a:r>
          </a:p>
          <a:p>
            <a:pPr>
              <a:spcBef>
                <a:spcPct val="40000"/>
              </a:spcBef>
            </a:pPr>
            <a:r>
              <a:rPr lang="de-DE" sz="2000" dirty="0"/>
              <a:t>These </a:t>
            </a:r>
            <a:r>
              <a:rPr lang="de-DE" sz="2000" dirty="0" err="1"/>
              <a:t>are</a:t>
            </a:r>
            <a:r>
              <a:rPr lang="de-DE" sz="2000" dirty="0"/>
              <a:t> on </a:t>
            </a:r>
            <a:r>
              <a:rPr lang="de-DE" sz="2000" dirty="0" err="1"/>
              <a:t>average</a:t>
            </a:r>
            <a:r>
              <a:rPr lang="de-DE" sz="2000" dirty="0"/>
              <a:t> </a:t>
            </a:r>
            <a:r>
              <a:rPr lang="de-DE" sz="2000" dirty="0" err="1"/>
              <a:t>connected</a:t>
            </a:r>
            <a:r>
              <a:rPr lang="de-DE" sz="2000" dirty="0"/>
              <a:t> </a:t>
            </a:r>
            <a:r>
              <a:rPr lang="de-DE" sz="2000" dirty="0" err="1"/>
              <a:t>to</a:t>
            </a:r>
            <a:r>
              <a:rPr lang="de-DE" sz="2000" dirty="0"/>
              <a:t> 231* </a:t>
            </a:r>
            <a:r>
              <a:rPr lang="de-DE" sz="2000" dirty="0" err="1"/>
              <a:t>people</a:t>
            </a:r>
            <a:endParaRPr lang="de-DE" sz="2000" dirty="0"/>
          </a:p>
          <a:p>
            <a:pPr>
              <a:spcBef>
                <a:spcPct val="40000"/>
              </a:spcBef>
            </a:pPr>
            <a:r>
              <a:rPr lang="de-DE" sz="2000" dirty="0" err="1"/>
              <a:t>To</a:t>
            </a:r>
            <a:r>
              <a:rPr lang="de-DE" sz="2000" dirty="0"/>
              <a:t> </a:t>
            </a:r>
            <a:r>
              <a:rPr lang="de-DE" sz="2000" dirty="0" err="1"/>
              <a:t>create</a:t>
            </a:r>
            <a:r>
              <a:rPr lang="de-DE" sz="2000" dirty="0"/>
              <a:t> a </a:t>
            </a:r>
            <a:r>
              <a:rPr lang="de-DE" sz="2000" dirty="0" err="1"/>
              <a:t>network</a:t>
            </a:r>
            <a:r>
              <a:rPr lang="de-DE" sz="2000" dirty="0"/>
              <a:t> </a:t>
            </a:r>
            <a:r>
              <a:rPr lang="de-DE" sz="2000" dirty="0" err="1"/>
              <a:t>of</a:t>
            </a:r>
            <a:r>
              <a:rPr lang="de-DE" sz="2000" dirty="0"/>
              <a:t> 13 </a:t>
            </a:r>
            <a:r>
              <a:rPr lang="de-DE" sz="2000" dirty="0" err="1"/>
              <a:t>million</a:t>
            </a:r>
            <a:r>
              <a:rPr lang="de-DE" sz="2000" dirty="0"/>
              <a:t> </a:t>
            </a:r>
            <a:r>
              <a:rPr lang="de-DE" sz="2000" dirty="0" err="1"/>
              <a:t>people</a:t>
            </a:r>
            <a:endParaRPr lang="de-DE" sz="2000" dirty="0"/>
          </a:p>
          <a:p>
            <a:pPr>
              <a:spcBef>
                <a:spcPct val="40000"/>
              </a:spcBef>
            </a:pPr>
            <a:r>
              <a:rPr lang="de-DE" sz="2000" dirty="0" err="1"/>
              <a:t>They</a:t>
            </a:r>
            <a:r>
              <a:rPr lang="de-DE" sz="2000" dirty="0"/>
              <a:t> </a:t>
            </a:r>
            <a:r>
              <a:rPr lang="de-DE" sz="2000" dirty="0" err="1"/>
              <a:t>offer</a:t>
            </a:r>
            <a:r>
              <a:rPr lang="de-DE" sz="2000" dirty="0"/>
              <a:t> </a:t>
            </a:r>
            <a:r>
              <a:rPr lang="de-DE" sz="2000" dirty="0" err="1"/>
              <a:t>the</a:t>
            </a:r>
            <a:r>
              <a:rPr lang="de-DE" sz="2000" dirty="0"/>
              <a:t> </a:t>
            </a:r>
            <a:r>
              <a:rPr lang="de-DE" sz="2000" dirty="0" err="1"/>
              <a:t>social</a:t>
            </a:r>
            <a:r>
              <a:rPr lang="de-DE" sz="2000" dirty="0"/>
              <a:t> </a:t>
            </a:r>
            <a:r>
              <a:rPr lang="de-DE" sz="2000" dirty="0" err="1"/>
              <a:t>glue</a:t>
            </a:r>
            <a:r>
              <a:rPr lang="de-DE" sz="2000" dirty="0"/>
              <a:t> </a:t>
            </a:r>
            <a:r>
              <a:rPr lang="de-DE" sz="2000" dirty="0" err="1"/>
              <a:t>of</a:t>
            </a:r>
            <a:r>
              <a:rPr lang="de-DE" sz="2000" dirty="0"/>
              <a:t> </a:t>
            </a:r>
            <a:r>
              <a:rPr lang="de-DE" sz="2000" dirty="0" err="1"/>
              <a:t>local</a:t>
            </a:r>
            <a:r>
              <a:rPr lang="de-DE" sz="2000" dirty="0"/>
              <a:t> </a:t>
            </a:r>
            <a:r>
              <a:rPr lang="de-DE" sz="2000" dirty="0" err="1"/>
              <a:t>middle</a:t>
            </a:r>
            <a:r>
              <a:rPr lang="de-DE" sz="2000" dirty="0"/>
              <a:t> </a:t>
            </a:r>
            <a:r>
              <a:rPr lang="de-DE" sz="2000" dirty="0" err="1"/>
              <a:t>class</a:t>
            </a:r>
            <a:r>
              <a:rPr lang="de-DE" sz="2000" dirty="0"/>
              <a:t> </a:t>
            </a:r>
            <a:r>
              <a:rPr lang="de-DE" sz="2000" dirty="0" err="1"/>
              <a:t>society</a:t>
            </a:r>
            <a:r>
              <a:rPr lang="de-DE" sz="2000" dirty="0"/>
              <a:t> (</a:t>
            </a:r>
            <a:r>
              <a:rPr lang="de-DE" sz="2000" i="1" dirty="0"/>
              <a:t>Mittelstand</a:t>
            </a:r>
            <a:r>
              <a:rPr lang="de-DE" sz="2000" dirty="0"/>
              <a:t>)</a:t>
            </a:r>
          </a:p>
          <a:p>
            <a:pPr>
              <a:spcBef>
                <a:spcPct val="40000"/>
              </a:spcBef>
            </a:pPr>
            <a:r>
              <a:rPr lang="de-DE" sz="2000" dirty="0" err="1"/>
              <a:t>impact</a:t>
            </a:r>
            <a:r>
              <a:rPr lang="de-DE" sz="2000" dirty="0"/>
              <a:t> </a:t>
            </a:r>
            <a:r>
              <a:rPr lang="de-DE" sz="2000" dirty="0" err="1"/>
              <a:t>and</a:t>
            </a:r>
            <a:r>
              <a:rPr lang="de-DE" sz="2000" dirty="0"/>
              <a:t> </a:t>
            </a:r>
            <a:r>
              <a:rPr lang="de-DE" sz="2000" dirty="0" err="1"/>
              <a:t>performance</a:t>
            </a:r>
            <a:r>
              <a:rPr lang="de-DE" sz="2000" dirty="0"/>
              <a:t> </a:t>
            </a:r>
            <a:r>
              <a:rPr lang="de-DE" sz="2000" dirty="0" err="1"/>
              <a:t>may</a:t>
            </a:r>
            <a:r>
              <a:rPr lang="de-DE" sz="2000" dirty="0"/>
              <a:t> </a:t>
            </a:r>
            <a:r>
              <a:rPr lang="de-DE" sz="2000" dirty="0" err="1"/>
              <a:t>be</a:t>
            </a:r>
            <a:r>
              <a:rPr lang="de-DE" sz="2000" dirty="0"/>
              <a:t> </a:t>
            </a:r>
            <a:r>
              <a:rPr lang="de-DE" sz="2000" dirty="0" err="1"/>
              <a:t>less</a:t>
            </a:r>
            <a:r>
              <a:rPr lang="de-DE" sz="2000" dirty="0"/>
              <a:t> </a:t>
            </a:r>
            <a:r>
              <a:rPr lang="de-DE" sz="2000" dirty="0" err="1"/>
              <a:t>important</a:t>
            </a:r>
            <a:r>
              <a:rPr lang="de-DE" sz="2000" dirty="0"/>
              <a:t> </a:t>
            </a:r>
            <a:r>
              <a:rPr lang="de-DE" sz="2000" dirty="0" err="1"/>
              <a:t>than</a:t>
            </a:r>
            <a:r>
              <a:rPr lang="de-DE" sz="2000" dirty="0"/>
              <a:t> </a:t>
            </a:r>
            <a:r>
              <a:rPr lang="de-DE" sz="2000" dirty="0" err="1"/>
              <a:t>the</a:t>
            </a:r>
            <a:r>
              <a:rPr lang="de-DE" sz="2000" dirty="0"/>
              <a:t> </a:t>
            </a:r>
            <a:r>
              <a:rPr lang="de-DE" sz="2000" dirty="0" err="1"/>
              <a:t>very</a:t>
            </a:r>
            <a:r>
              <a:rPr lang="de-DE" sz="2000" dirty="0"/>
              <a:t> </a:t>
            </a:r>
            <a:r>
              <a:rPr lang="de-DE" sz="2000" dirty="0" err="1"/>
              <a:t>fact</a:t>
            </a:r>
            <a:r>
              <a:rPr lang="de-DE" sz="2000" dirty="0"/>
              <a:t> </a:t>
            </a:r>
            <a:r>
              <a:rPr lang="de-DE" sz="2000" dirty="0" err="1"/>
              <a:t>of</a:t>
            </a:r>
            <a:r>
              <a:rPr lang="de-DE" sz="2000" dirty="0"/>
              <a:t> </a:t>
            </a:r>
            <a:r>
              <a:rPr lang="de-DE" sz="2000" dirty="0" err="1"/>
              <a:t>caring</a:t>
            </a:r>
            <a:endParaRPr lang="de-DE" sz="2000" dirty="0"/>
          </a:p>
          <a:p>
            <a:pPr marL="0" indent="0">
              <a:spcBef>
                <a:spcPct val="40000"/>
              </a:spcBef>
              <a:buNone/>
              <a:tabLst>
                <a:tab pos="198835" algn="l"/>
              </a:tabLst>
            </a:pPr>
            <a:r>
              <a:rPr lang="en-US" sz="2000" dirty="0"/>
              <a:t>	* </a:t>
            </a:r>
            <a:r>
              <a:rPr lang="en-US" sz="1800" dirty="0"/>
              <a:t>Bernard-</a:t>
            </a:r>
            <a:r>
              <a:rPr lang="en-US" sz="1800" dirty="0" err="1"/>
              <a:t>Killworth</a:t>
            </a:r>
            <a:r>
              <a:rPr lang="en-US" sz="1800" dirty="0"/>
              <a:t> Median</a:t>
            </a:r>
            <a:endParaRPr lang="en-US" sz="1800" b="1" dirty="0">
              <a:cs typeface="Calibri"/>
            </a:endParaRPr>
          </a:p>
        </p:txBody>
      </p:sp>
    </p:spTree>
    <p:extLst>
      <p:ext uri="{BB962C8B-B14F-4D97-AF65-F5344CB8AC3E}">
        <p14:creationId xmlns:p14="http://schemas.microsoft.com/office/powerpoint/2010/main" val="198952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9596" y="177519"/>
            <a:ext cx="5475965" cy="646331"/>
          </a:xfrm>
        </p:spPr>
        <p:txBody>
          <a:bodyPr>
            <a:normAutofit/>
          </a:bodyPr>
          <a:lstStyle/>
          <a:p>
            <a:r>
              <a:rPr lang="de-DE" dirty="0" smtClean="0"/>
              <a:t>Germany</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23" y="1348094"/>
            <a:ext cx="5128453" cy="5452190"/>
          </a:xfrm>
          <a:prstGeom prst="rect">
            <a:avLst/>
          </a:prstGeom>
          <a:effectLst/>
        </p:spPr>
      </p:pic>
      <p:sp>
        <p:nvSpPr>
          <p:cNvPr id="6" name="Rechteck 5"/>
          <p:cNvSpPr/>
          <p:nvPr/>
        </p:nvSpPr>
        <p:spPr>
          <a:xfrm>
            <a:off x="4587355" y="2942947"/>
            <a:ext cx="356705" cy="19753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050">
              <a:solidFill>
                <a:schemeClr val="tx1"/>
              </a:solidFill>
            </a:endParaRPr>
          </a:p>
        </p:txBody>
      </p:sp>
      <p:sp>
        <p:nvSpPr>
          <p:cNvPr id="8" name="TextBox 5"/>
          <p:cNvSpPr txBox="1"/>
          <p:nvPr/>
        </p:nvSpPr>
        <p:spPr>
          <a:xfrm>
            <a:off x="6867729" y="6431201"/>
            <a:ext cx="2204684" cy="369332"/>
          </a:xfrm>
          <a:prstGeom prst="rect">
            <a:avLst/>
          </a:prstGeom>
          <a:noFill/>
        </p:spPr>
        <p:txBody>
          <a:bodyPr wrap="square" rtlCol="0">
            <a:spAutoFit/>
          </a:bodyPr>
          <a:lstStyle/>
          <a:p>
            <a:r>
              <a:rPr lang="en-US" dirty="0" smtClean="0">
                <a:solidFill>
                  <a:schemeClr val="tx2"/>
                </a:solidFill>
              </a:rPr>
              <a:t>Anheier et al. 2017</a:t>
            </a:r>
            <a:endParaRPr lang="en-US" dirty="0">
              <a:solidFill>
                <a:schemeClr val="tx2"/>
              </a:solidFill>
            </a:endParaRPr>
          </a:p>
        </p:txBody>
      </p:sp>
      <p:sp>
        <p:nvSpPr>
          <p:cNvPr id="9" name="Textfeld 8"/>
          <p:cNvSpPr txBox="1"/>
          <p:nvPr/>
        </p:nvSpPr>
        <p:spPr>
          <a:xfrm>
            <a:off x="5972783" y="1555428"/>
            <a:ext cx="2898843" cy="2554545"/>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2"/>
                </a:solidFill>
              </a:rPr>
              <a:t>Only 1 in 10 has expenditure of more than € 1 million; over half less than € 50,000</a:t>
            </a:r>
          </a:p>
          <a:p>
            <a:pPr marL="342900" indent="-342900">
              <a:buFont typeface="Wingdings" panose="05000000000000000000" pitchFamily="2" charset="2"/>
              <a:buChar char="§"/>
            </a:pPr>
            <a:endParaRPr lang="de-DE" sz="2000" dirty="0" smtClean="0">
              <a:solidFill>
                <a:schemeClr val="tx2"/>
              </a:solidFill>
            </a:endParaRPr>
          </a:p>
          <a:p>
            <a:pPr marL="342900" indent="-342900">
              <a:buFont typeface="Wingdings" panose="05000000000000000000" pitchFamily="2" charset="2"/>
              <a:buChar char="§"/>
            </a:pPr>
            <a:r>
              <a:rPr lang="de-DE" sz="2000" dirty="0" smtClean="0">
                <a:solidFill>
                  <a:schemeClr val="tx2"/>
                </a:solidFill>
              </a:rPr>
              <a:t>Proportional </a:t>
            </a:r>
            <a:r>
              <a:rPr lang="de-DE" sz="2000" dirty="0" err="1">
                <a:solidFill>
                  <a:schemeClr val="tx2"/>
                </a:solidFill>
              </a:rPr>
              <a:t>approx</a:t>
            </a:r>
            <a:r>
              <a:rPr lang="de-DE" sz="2000" dirty="0">
                <a:solidFill>
                  <a:schemeClr val="tx2"/>
                </a:solidFill>
              </a:rPr>
              <a:t>. </a:t>
            </a:r>
            <a:r>
              <a:rPr lang="de-DE" sz="2000" dirty="0" err="1">
                <a:solidFill>
                  <a:schemeClr val="tx2"/>
                </a:solidFill>
              </a:rPr>
              <a:t>to</a:t>
            </a:r>
            <a:r>
              <a:rPr lang="de-DE" sz="2000" dirty="0">
                <a:solidFill>
                  <a:schemeClr val="tx2"/>
                </a:solidFill>
              </a:rPr>
              <a:t>  </a:t>
            </a:r>
            <a:r>
              <a:rPr lang="de-DE" sz="2000" dirty="0" err="1">
                <a:solidFill>
                  <a:schemeClr val="tx2"/>
                </a:solidFill>
              </a:rPr>
              <a:t>population</a:t>
            </a:r>
            <a:r>
              <a:rPr lang="de-DE" sz="2000" dirty="0">
                <a:solidFill>
                  <a:schemeClr val="tx2"/>
                </a:solidFill>
              </a:rPr>
              <a:t> </a:t>
            </a:r>
            <a:r>
              <a:rPr lang="de-DE" sz="2000" dirty="0" err="1">
                <a:solidFill>
                  <a:schemeClr val="tx2"/>
                </a:solidFill>
              </a:rPr>
              <a:t>distribution</a:t>
            </a:r>
            <a:endParaRPr lang="de-DE" sz="2000" dirty="0">
              <a:solidFill>
                <a:schemeClr val="tx2"/>
              </a:solidFill>
            </a:endParaRPr>
          </a:p>
        </p:txBody>
      </p:sp>
    </p:spTree>
    <p:extLst>
      <p:ext uri="{BB962C8B-B14F-4D97-AF65-F5344CB8AC3E}">
        <p14:creationId xmlns:p14="http://schemas.microsoft.com/office/powerpoint/2010/main" val="18287011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gvr9tVGmUmksO7soUHT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ebEBw0OQkiz9FeOLckx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Tto9acTnEmPNe2cdYUAe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pOCf43m4Uq.Z0d7Uw6C7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ot3eBqOME2Wcee2DuhgM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b3niamxqE6Nxu7hHlBP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ulA0.qxgUawWbePe_vv_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7H4jGZzFk.9HaZFcpPV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vwsK2kBd0GtTDu_lGrIUQ"/>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JBaNYiFE2ZsfAVQ0bpAA"/>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KHLJkO_mk6ziaMc6jJrOg"/>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NAwFN9OtkGyoTcfwWaH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44m7fXTOMUqv3iGDJh8j2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7dlBlX8d00ulF.jvalLI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3xxh572jTk2rJ1e9yGaxC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EhGeEAOMk6OKtNXuPEJ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VXvc.2NUyXunv75ZcMa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TAXjKjC0E6TpzQoMFtSV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A14eLp3l0iO5fV.f07J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SND9VNOgUOo7MJOWc_OJ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9xb7OxWEVk2zb._IZpGAY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kb5apy4JU6QphKbHtmU4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T1wtMGIfEGg.b2sFv3Bu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saSux06OUq5YssZFpwyF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6cFd3tvh40W4aZrAgek10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1h5I0Zp8EOg7P0v4eWN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hey47AMwUaIoCQGkY0q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60UBNEAo0C2Csn1ynC8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BrEOE57uk2AjeKkHmb.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l3UXKDC00a0VyHk96vN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aYxPdK_uEeXYVknGB1h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hQTrsSXN0Ga1xx6crbp5w"/>
</p:tagLst>
</file>

<file path=ppt/theme/theme1.xml><?xml version="1.0" encoding="utf-8"?>
<a:theme xmlns:a="http://schemas.openxmlformats.org/drawingml/2006/main" name="Larissa">
  <a:themeElements>
    <a:clrScheme name="Hertie Standard">
      <a:dk1>
        <a:srgbClr val="C41237"/>
      </a:dk1>
      <a:lt1>
        <a:srgbClr val="FFFFFF"/>
      </a:lt1>
      <a:dk2>
        <a:srgbClr val="000000"/>
      </a:dk2>
      <a:lt2>
        <a:srgbClr val="FFFFFF"/>
      </a:lt2>
      <a:accent1>
        <a:srgbClr val="B2B2B2"/>
      </a:accent1>
      <a:accent2>
        <a:srgbClr val="C41237"/>
      </a:accent2>
      <a:accent3>
        <a:srgbClr val="DC5E5C"/>
      </a:accent3>
      <a:accent4>
        <a:srgbClr val="6F1917"/>
      </a:accent4>
      <a:accent5>
        <a:srgbClr val="4A110F"/>
      </a:accent5>
      <a:accent6>
        <a:srgbClr val="595959"/>
      </a:accent6>
      <a:hlink>
        <a:srgbClr val="909090"/>
      </a:hlink>
      <a:folHlink>
        <a:srgbClr val="60606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HSoG_CF_ZPB471">
  <a:themeElements>
    <a:clrScheme name="Current">
      <a:dk1>
        <a:srgbClr val="000000"/>
      </a:dk1>
      <a:lt1>
        <a:srgbClr val="FFFFFF"/>
      </a:lt1>
      <a:dk2>
        <a:srgbClr val="000000"/>
      </a:dk2>
      <a:lt2>
        <a:srgbClr val="E1E1E1"/>
      </a:lt2>
      <a:accent1>
        <a:srgbClr val="B2B2B2"/>
      </a:accent1>
      <a:accent2>
        <a:srgbClr val="DC5E5C"/>
      </a:accent2>
      <a:accent3>
        <a:srgbClr val="C41237"/>
      </a:accent3>
      <a:accent4>
        <a:srgbClr val="4A110F"/>
      </a:accent4>
      <a:accent5>
        <a:srgbClr val="6F1917"/>
      </a:accent5>
      <a:accent6>
        <a:srgbClr val="808080"/>
      </a:accent6>
      <a:hlink>
        <a:srgbClr val="C41237"/>
      </a:hlink>
      <a:folHlink>
        <a:srgbClr val="4A11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E1E1E1"/>
        </a:lt2>
        <a:accent1>
          <a:srgbClr val="B2B2B2"/>
        </a:accent1>
        <a:accent2>
          <a:srgbClr val="DC5E5C"/>
        </a:accent2>
        <a:accent3>
          <a:srgbClr val="C41237"/>
        </a:accent3>
        <a:accent4>
          <a:srgbClr val="4A110F"/>
        </a:accent4>
        <a:accent5>
          <a:srgbClr val="6F1917"/>
        </a:accent5>
        <a:accent6>
          <a:srgbClr val="808080"/>
        </a:accent6>
        <a:hlink>
          <a:srgbClr val="C41237"/>
        </a:hlink>
        <a:folHlink>
          <a:srgbClr val="4A110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BCD4EBC031D1478CFEEAB37229F355" ma:contentTypeVersion="0" ma:contentTypeDescription="Ein neues Dokument erstellen." ma:contentTypeScope="" ma:versionID="ed7423c6fe66618f7ba0cd578100ee56">
  <xsd:schema xmlns:xsd="http://www.w3.org/2001/XMLSchema" xmlns:xs="http://www.w3.org/2001/XMLSchema" xmlns:p="http://schemas.microsoft.com/office/2006/metadata/properties" targetNamespace="http://schemas.microsoft.com/office/2006/metadata/properties" ma:root="true" ma:fieldsID="b4f5dc90cf06628c3b90945c8266c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4DDCDF2-6231-4DA7-ABA9-6E1DEB8A8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CA0E00E-8AB3-49BF-AD4C-BF40F334C1D7}">
  <ds:schemaRefs>
    <ds:schemaRef ds:uri="http://schemas.microsoft.com/sharepoint/v3/contenttype/forms"/>
  </ds:schemaRefs>
</ds:datastoreItem>
</file>

<file path=customXml/itemProps3.xml><?xml version="1.0" encoding="utf-8"?>
<ds:datastoreItem xmlns:ds="http://schemas.openxmlformats.org/officeDocument/2006/customXml" ds:itemID="{10EB47DD-6C29-44FE-A5E0-5A535D0FA599}">
  <ds:schemaRefs>
    <ds:schemaRef ds:uri="http://schemas.openxmlformats.org/package/2006/metadata/core-properties"/>
    <ds:schemaRef ds:uri="http://purl.org/dc/dcmitype/"/>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Hertie Standard Design</Template>
  <TotalTime>9</TotalTime>
  <Words>1685</Words>
  <Application>Microsoft Macintosh PowerPoint</Application>
  <PresentationFormat>On-screen Show (4:3)</PresentationFormat>
  <Paragraphs>281</Paragraphs>
  <Slides>29</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0" baseType="lpstr">
      <vt:lpstr>Arial</vt:lpstr>
      <vt:lpstr>Arial Unicode MS</vt:lpstr>
      <vt:lpstr>Calibri</vt:lpstr>
      <vt:lpstr>Cambria</vt:lpstr>
      <vt:lpstr>MS ??</vt:lpstr>
      <vt:lpstr>ＭＳ 明朝</vt:lpstr>
      <vt:lpstr>Times New Roman</vt:lpstr>
      <vt:lpstr>Wingdings</vt:lpstr>
      <vt:lpstr>Larissa</vt:lpstr>
      <vt:lpstr>HSoG_CF_ZPB471</vt:lpstr>
      <vt:lpstr>think-cell Slide</vt:lpstr>
      <vt:lpstr>The Face of European Philanthropy From Scale and Scope to Performance and Impact</vt:lpstr>
      <vt:lpstr>Three arguments about foundations in Europe</vt:lpstr>
      <vt:lpstr>Recall…</vt:lpstr>
      <vt:lpstr>Europe</vt:lpstr>
      <vt:lpstr>Institutional Map more complex for Europe</vt:lpstr>
      <vt:lpstr>Diversity across countries (Europe) </vt:lpstr>
      <vt:lpstr>Diversity within countries (Germany)</vt:lpstr>
      <vt:lpstr>Small Foundations, Social implications</vt:lpstr>
      <vt:lpstr>Germany</vt:lpstr>
      <vt:lpstr>Similar in Switzerland</vt:lpstr>
      <vt:lpstr> UK</vt:lpstr>
      <vt:lpstr>Argument I.  Diversity</vt:lpstr>
      <vt:lpstr>Argument II.   Behavior / Performance</vt:lpstr>
      <vt:lpstr>Strategic Philanthropy</vt:lpstr>
      <vt:lpstr>Perhaps…</vt:lpstr>
      <vt:lpstr>Strategic Philanthropy</vt:lpstr>
      <vt:lpstr>The Hiding Hand</vt:lpstr>
      <vt:lpstr>The Hiding Hand &amp; Creative Philanthropy</vt:lpstr>
      <vt:lpstr>The Hiding Hand</vt:lpstr>
      <vt:lpstr>Complexity and Potential</vt:lpstr>
      <vt:lpstr>Argument III.  Time and Pooling</vt:lpstr>
      <vt:lpstr>What are the issues?</vt:lpstr>
      <vt:lpstr>Underlying Issue</vt:lpstr>
      <vt:lpstr>Current Issues</vt:lpstr>
      <vt:lpstr>Underlying Issue</vt:lpstr>
      <vt:lpstr>Initial Impressions</vt:lpstr>
      <vt:lpstr>Differentiations cont.</vt:lpstr>
      <vt:lpstr>Three messages, by way of conclusion</vt:lpstr>
      <vt:lpstr>Sources</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SFroese</dc:creator>
  <cp:lastModifiedBy>HKA</cp:lastModifiedBy>
  <cp:revision>1400</cp:revision>
  <cp:lastPrinted>2017-07-11T14:24:10Z</cp:lastPrinted>
  <dcterms:created xsi:type="dcterms:W3CDTF">2012-06-27T09:28:47Z</dcterms:created>
  <dcterms:modified xsi:type="dcterms:W3CDTF">2017-07-12T19:56:34Z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0x010100BEBCD4EBC031D1478CFEEAB37229F355</vt:lpwstr>
  </property>
</Properties>
</file>