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42" r:id="rId3"/>
    <p:sldId id="393" r:id="rId4"/>
    <p:sldId id="434" r:id="rId5"/>
    <p:sldId id="346" r:id="rId6"/>
    <p:sldId id="435" r:id="rId7"/>
    <p:sldId id="395" r:id="rId8"/>
    <p:sldId id="437" r:id="rId9"/>
    <p:sldId id="420" r:id="rId10"/>
    <p:sldId id="391" r:id="rId11"/>
    <p:sldId id="438" r:id="rId12"/>
    <p:sldId id="408" r:id="rId13"/>
    <p:sldId id="446" r:id="rId14"/>
    <p:sldId id="407" r:id="rId15"/>
    <p:sldId id="421" r:id="rId16"/>
    <p:sldId id="430" r:id="rId17"/>
    <p:sldId id="411" r:id="rId18"/>
    <p:sldId id="353" r:id="rId19"/>
    <p:sldId id="443" r:id="rId20"/>
    <p:sldId id="444" r:id="rId21"/>
    <p:sldId id="423" r:id="rId22"/>
    <p:sldId id="412" r:id="rId23"/>
    <p:sldId id="413" r:id="rId24"/>
    <p:sldId id="414" r:id="rId25"/>
    <p:sldId id="415" r:id="rId26"/>
    <p:sldId id="315" r:id="rId27"/>
    <p:sldId id="445" r:id="rId28"/>
    <p:sldId id="406" r:id="rId29"/>
    <p:sldId id="405" r:id="rId30"/>
    <p:sldId id="424" r:id="rId31"/>
    <p:sldId id="440" r:id="rId32"/>
    <p:sldId id="376" r:id="rId33"/>
    <p:sldId id="426" r:id="rId34"/>
    <p:sldId id="431" r:id="rId35"/>
    <p:sldId id="425" r:id="rId36"/>
    <p:sldId id="427" r:id="rId37"/>
    <p:sldId id="366" r:id="rId38"/>
    <p:sldId id="380" r:id="rId39"/>
    <p:sldId id="371" r:id="rId40"/>
    <p:sldId id="449" r:id="rId41"/>
    <p:sldId id="450" r:id="rId42"/>
    <p:sldId id="451" r:id="rId43"/>
    <p:sldId id="428" r:id="rId44"/>
    <p:sldId id="452" r:id="rId45"/>
    <p:sldId id="441" r:id="rId46"/>
    <p:sldId id="390" r:id="rId47"/>
    <p:sldId id="447" r:id="rId48"/>
    <p:sldId id="448" r:id="rId49"/>
    <p:sldId id="453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Running</c:v>
                </c:pt>
                <c:pt idx="1">
                  <c:v>Other</c:v>
                </c:pt>
                <c:pt idx="2">
                  <c:v>Walking</c:v>
                </c:pt>
                <c:pt idx="3">
                  <c:v>Cycling</c:v>
                </c:pt>
                <c:pt idx="4">
                  <c:v>Memorials</c:v>
                </c:pt>
                <c:pt idx="5">
                  <c:v>Swimming</c:v>
                </c:pt>
                <c:pt idx="6">
                  <c:v>Triathlon</c:v>
                </c:pt>
                <c:pt idx="7">
                  <c:v>Anniversary</c:v>
                </c:pt>
                <c:pt idx="8">
                  <c:v>Appeals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330</c:v>
                </c:pt>
                <c:pt idx="1">
                  <c:v>400</c:v>
                </c:pt>
                <c:pt idx="2">
                  <c:v>275</c:v>
                </c:pt>
                <c:pt idx="3">
                  <c:v>310</c:v>
                </c:pt>
                <c:pt idx="4">
                  <c:v>590</c:v>
                </c:pt>
                <c:pt idx="5">
                  <c:v>270</c:v>
                </c:pt>
                <c:pt idx="6">
                  <c:v>470</c:v>
                </c:pt>
                <c:pt idx="7">
                  <c:v>420</c:v>
                </c:pt>
                <c:pt idx="8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5A-466F-A98D-0621E95DC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010584"/>
        <c:axId val="418010912"/>
      </c:barChart>
      <c:catAx>
        <c:axId val="418010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010912"/>
        <c:crosses val="autoZero"/>
        <c:auto val="1"/>
        <c:lblAlgn val="ctr"/>
        <c:lblOffset val="100"/>
        <c:noMultiLvlLbl val="0"/>
      </c:catAx>
      <c:valAx>
        <c:axId val="41801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010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 fundraiser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Plain</c:v>
                </c:pt>
                <c:pt idx="1">
                  <c:v>Average</c:v>
                </c:pt>
                <c:pt idx="2">
                  <c:v>Attractive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10.5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9-4744-88FD-D5007BC21D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 fundraiser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Plain</c:v>
                </c:pt>
                <c:pt idx="1">
                  <c:v>Average</c:v>
                </c:pt>
                <c:pt idx="2">
                  <c:v>Attractive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9-4744-88FD-D5007BC21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634632"/>
        <c:axId val="529635024"/>
      </c:barChart>
      <c:catAx>
        <c:axId val="52963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635024"/>
        <c:crosses val="autoZero"/>
        <c:auto val="1"/>
        <c:lblAlgn val="ctr"/>
        <c:lblOffset val="100"/>
        <c:noMultiLvlLbl val="0"/>
      </c:catAx>
      <c:valAx>
        <c:axId val="529635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634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33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335AAB-4EC6-4095-BC6D-35848A5D9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63707-E185-466B-9CB5-DD7F66D2DB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8DFD0C-6B65-43D6-86EC-89022877C8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2B2A-16AC-477D-802F-580BE9E8AB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225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3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1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43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9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8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1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84D5-9219-4A50-9A23-2EB34C5D24A7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F962F-F921-42B5-80DE-30F7A398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The changing face of philanthropy:</a:t>
            </a:r>
            <a:br>
              <a:rPr lang="en-GB" sz="4400" dirty="0"/>
            </a:br>
            <a:r>
              <a:rPr lang="en-GB" sz="4400" dirty="0"/>
              <a:t>Peer-to-peer (P2P) fundraising</a:t>
            </a:r>
            <a:br>
              <a:rPr lang="en-GB" sz="4400" dirty="0"/>
            </a:b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44970"/>
          </a:xfrm>
        </p:spPr>
        <p:txBody>
          <a:bodyPr>
            <a:normAutofit fontScale="92500" lnSpcReduction="20000"/>
          </a:bodyPr>
          <a:lstStyle/>
          <a:p>
            <a:endParaRPr lang="en-GB" sz="3200" dirty="0"/>
          </a:p>
          <a:p>
            <a:r>
              <a:rPr lang="en-GB" sz="3200" dirty="0"/>
              <a:t>Sarah Smith</a:t>
            </a:r>
          </a:p>
          <a:p>
            <a:r>
              <a:rPr lang="en-GB" sz="3200" dirty="0"/>
              <a:t>University of Bristol</a:t>
            </a:r>
          </a:p>
          <a:p>
            <a:endParaRPr lang="en-GB" sz="3200" dirty="0"/>
          </a:p>
          <a:p>
            <a:r>
              <a:rPr lang="en-GB" sz="3200" i="1" dirty="0"/>
              <a:t>ERNOP Conference, Copenhagen, July 2017</a:t>
            </a:r>
          </a:p>
        </p:txBody>
      </p:sp>
    </p:spTree>
    <p:extLst>
      <p:ext uri="{BB962C8B-B14F-4D97-AF65-F5344CB8AC3E}">
        <p14:creationId xmlns:p14="http://schemas.microsoft.com/office/powerpoint/2010/main" val="2134125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33" y="1013861"/>
            <a:ext cx="10515600" cy="4871737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r>
              <a:rPr lang="en-GB" sz="2000" dirty="0"/>
              <a:t>“Peer effects in charitable giving: Evidence from the (running) field” </a:t>
            </a:r>
            <a:r>
              <a:rPr lang="en-GB" sz="2000" i="1" u="sng" dirty="0"/>
              <a:t>Economic Journal</a:t>
            </a:r>
            <a:r>
              <a:rPr lang="en-GB" sz="2000" dirty="0"/>
              <a:t>  (2015) with Frank </a:t>
            </a:r>
            <a:r>
              <a:rPr lang="en-GB" sz="2000" dirty="0" err="1"/>
              <a:t>Windmeijer</a:t>
            </a:r>
            <a:r>
              <a:rPr lang="en-GB" sz="2000" dirty="0"/>
              <a:t> and Edmund Wright</a:t>
            </a:r>
            <a:endParaRPr lang="en-GB" sz="2000" i="1" u="sng" dirty="0"/>
          </a:p>
          <a:p>
            <a:endParaRPr lang="en-GB" sz="2000" dirty="0"/>
          </a:p>
          <a:p>
            <a:r>
              <a:rPr lang="en-GB" sz="2000" dirty="0"/>
              <a:t>"Competitive helping in online giving" </a:t>
            </a:r>
            <a:r>
              <a:rPr lang="en-GB" sz="2000" i="1" u="sng" dirty="0"/>
              <a:t>Current Biology</a:t>
            </a:r>
            <a:r>
              <a:rPr lang="en-GB" sz="2000" i="1" dirty="0"/>
              <a:t> </a:t>
            </a:r>
            <a:r>
              <a:rPr lang="en-GB" sz="2000" dirty="0"/>
              <a:t>(2015) with Nicola </a:t>
            </a:r>
            <a:r>
              <a:rPr lang="en-GB" sz="2000" dirty="0" err="1"/>
              <a:t>Raihani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“Online Fundraising – the Perfect Ask?” in </a:t>
            </a:r>
            <a:r>
              <a:rPr lang="en-GB" sz="2000" i="1" dirty="0"/>
              <a:t>Social Economics</a:t>
            </a:r>
            <a:r>
              <a:rPr lang="en-GB" sz="2000" dirty="0"/>
              <a:t> (</a:t>
            </a:r>
            <a:r>
              <a:rPr lang="en-GB" sz="2000" dirty="0" err="1"/>
              <a:t>eds</a:t>
            </a:r>
            <a:r>
              <a:rPr lang="en-GB" sz="2000" dirty="0"/>
              <a:t> M. </a:t>
            </a:r>
            <a:r>
              <a:rPr lang="en-GB" sz="2000" dirty="0" err="1"/>
              <a:t>Macis</a:t>
            </a:r>
            <a:r>
              <a:rPr lang="en-GB" sz="2000" dirty="0"/>
              <a:t> and J. Costa-</a:t>
            </a:r>
            <a:r>
              <a:rPr lang="en-GB" sz="2000" dirty="0" err="1"/>
              <a:t>i</a:t>
            </a:r>
            <a:r>
              <a:rPr lang="en-GB" sz="2000" dirty="0"/>
              <a:t>-Font) MIT Press (2016) with Abigail Payne and Kimberley Scharf</a:t>
            </a:r>
          </a:p>
          <a:p>
            <a:endParaRPr lang="en-GB" sz="2000" dirty="0"/>
          </a:p>
          <a:p>
            <a:r>
              <a:rPr lang="en-GB" sz="2000" dirty="0"/>
              <a:t>“Relational altruism: Giving and social groups” </a:t>
            </a:r>
            <a:r>
              <a:rPr lang="en-GB" sz="2000" i="1" u="sng" dirty="0"/>
              <a:t>Journal of Public Economics</a:t>
            </a:r>
            <a:r>
              <a:rPr lang="en-GB" sz="2000" dirty="0"/>
              <a:t> (2016) with Kimberley Scharf</a:t>
            </a:r>
            <a:endParaRPr lang="en-GB" sz="2000" i="1" dirty="0"/>
          </a:p>
          <a:p>
            <a:endParaRPr lang="en-GB" sz="2000" dirty="0"/>
          </a:p>
          <a:p>
            <a:r>
              <a:rPr lang="en-GB" sz="2000" dirty="0"/>
              <a:t>“Social fundraising” (mimeo, 2017) with Abigail Payne and Kimberley Scharf</a:t>
            </a:r>
          </a:p>
          <a:p>
            <a:endParaRPr lang="en-GB" sz="2000" i="1" u="sng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b="1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66886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690688"/>
            <a:ext cx="10515600" cy="4351338"/>
          </a:xfrm>
        </p:spPr>
        <p:txBody>
          <a:bodyPr>
            <a:normAutofit/>
          </a:bodyPr>
          <a:lstStyle/>
          <a:p>
            <a:endParaRPr lang="en-GB" sz="2400" u="sng" dirty="0"/>
          </a:p>
          <a:p>
            <a:r>
              <a:rPr lang="en-GB" sz="2400" b="1" dirty="0"/>
              <a:t>What does P2P fundraising look like?</a:t>
            </a:r>
          </a:p>
          <a:p>
            <a:endParaRPr lang="en-GB" sz="2400" dirty="0"/>
          </a:p>
          <a:p>
            <a:r>
              <a:rPr lang="en-GB" sz="2400" dirty="0"/>
              <a:t>The importance of social interactions</a:t>
            </a:r>
          </a:p>
          <a:p>
            <a:endParaRPr lang="en-GB" sz="2400" dirty="0"/>
          </a:p>
          <a:p>
            <a:r>
              <a:rPr lang="en-GB" sz="2400" dirty="0"/>
              <a:t>Competition in P2P fundraising (mass events)</a:t>
            </a:r>
          </a:p>
          <a:p>
            <a:endParaRPr lang="en-GB" sz="2400" dirty="0"/>
          </a:p>
          <a:p>
            <a:r>
              <a:rPr lang="en-GB" sz="2400" dirty="0"/>
              <a:t>Discussion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1419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90" y="100658"/>
            <a:ext cx="5507865" cy="643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9883028" y="568716"/>
            <a:ext cx="1657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Fundraising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goal</a:t>
            </a: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9985120" y="4124301"/>
            <a:ext cx="1720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Donations 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listed sequentially,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most recent first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1DF0C2B-3E8B-41B7-B28B-45611C4341D8}"/>
              </a:ext>
            </a:extLst>
          </p:cNvPr>
          <p:cNvCxnSpPr/>
          <p:nvPr/>
        </p:nvCxnSpPr>
        <p:spPr>
          <a:xfrm flipH="1">
            <a:off x="9582991" y="865580"/>
            <a:ext cx="849313" cy="1365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2831776" y="4700301"/>
            <a:ext cx="10334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alibri" panose="020F0502020204030204" pitchFamily="34" charset="0"/>
              </a:rPr>
              <a:t>Charity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F10A679-B713-428C-BFE8-BEF80C96F6CD}"/>
              </a:ext>
            </a:extLst>
          </p:cNvPr>
          <p:cNvCxnSpPr/>
          <p:nvPr/>
        </p:nvCxnSpPr>
        <p:spPr>
          <a:xfrm flipV="1">
            <a:off x="3775244" y="4884967"/>
            <a:ext cx="621808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9852522" y="2629922"/>
            <a:ext cx="21373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alibri" panose="020F0502020204030204" pitchFamily="34" charset="0"/>
              </a:rPr>
              <a:t>Fundraising story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alibri" panose="020F0502020204030204" pitchFamily="34" charset="0"/>
              </a:rPr>
              <a:t>What and why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060CE4-BB5C-4286-A1D9-476CCB984B28}"/>
              </a:ext>
            </a:extLst>
          </p:cNvPr>
          <p:cNvCxnSpPr/>
          <p:nvPr/>
        </p:nvCxnSpPr>
        <p:spPr>
          <a:xfrm flipH="1">
            <a:off x="9429428" y="3072043"/>
            <a:ext cx="601663" cy="2254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322515" y="5781732"/>
            <a:ext cx="3887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Amount raised: median=£170; mean=£320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Number of donations: median=10; mean=15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alibri" panose="020F0502020204030204" pitchFamily="34" charset="0"/>
              </a:rPr>
              <a:t>Donation size: median=£10; mean=£21</a:t>
            </a: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2756394" y="2306866"/>
            <a:ext cx="792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alibri" panose="020F0502020204030204" pitchFamily="34" charset="0"/>
              </a:rPr>
              <a:t>Profile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alibri" panose="020F0502020204030204" pitchFamily="34" charset="0"/>
              </a:rPr>
              <a:t>photo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AC05540-8A12-4363-B745-8FC33AFF3004}"/>
              </a:ext>
            </a:extLst>
          </p:cNvPr>
          <p:cNvCxnSpPr>
            <a:stCxn id="30" idx="3"/>
          </p:cNvCxnSpPr>
          <p:nvPr/>
        </p:nvCxnSpPr>
        <p:spPr>
          <a:xfrm>
            <a:off x="3548557" y="2629922"/>
            <a:ext cx="96746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883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6E52B-1D5B-47A7-9C6A-8A06BA29B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/>
              <a:t>£ raised</a:t>
            </a:r>
            <a:br>
              <a:rPr lang="en-GB" sz="2400" dirty="0"/>
            </a:br>
            <a:r>
              <a:rPr lang="en-GB" sz="2400" dirty="0"/>
              <a:t>(% fundraisers)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B48073-F391-4930-8E79-AAC50EB6C7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6106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9D253E-6C41-4802-ABEA-F4C7F11FC69B}"/>
              </a:ext>
            </a:extLst>
          </p:cNvPr>
          <p:cNvSpPr txBox="1"/>
          <p:nvPr/>
        </p:nvSpPr>
        <p:spPr>
          <a:xfrm>
            <a:off x="1510750" y="371061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37.4%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C93D5D-3D4A-4B8F-A24D-1D021ECCE84F}"/>
              </a:ext>
            </a:extLst>
          </p:cNvPr>
          <p:cNvSpPr txBox="1"/>
          <p:nvPr/>
        </p:nvSpPr>
        <p:spPr>
          <a:xfrm>
            <a:off x="2617308" y="3346179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24.1%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BE26DF-8DA3-42DE-ACDE-07DB00764145}"/>
              </a:ext>
            </a:extLst>
          </p:cNvPr>
          <p:cNvSpPr txBox="1"/>
          <p:nvPr/>
        </p:nvSpPr>
        <p:spPr>
          <a:xfrm>
            <a:off x="3703988" y="4022036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17.0%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F03A7-3F5E-4FF6-AD71-0F44BF204A46}"/>
              </a:ext>
            </a:extLst>
          </p:cNvPr>
          <p:cNvSpPr txBox="1"/>
          <p:nvPr/>
        </p:nvSpPr>
        <p:spPr>
          <a:xfrm>
            <a:off x="4817170" y="3823256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11.3%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908337-7C91-4E1E-A4F5-522DC5E99030}"/>
              </a:ext>
            </a:extLst>
          </p:cNvPr>
          <p:cNvSpPr txBox="1"/>
          <p:nvPr/>
        </p:nvSpPr>
        <p:spPr>
          <a:xfrm>
            <a:off x="5923728" y="2292631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4.0%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57723-38E8-4E81-A31F-2880689F8F2A}"/>
              </a:ext>
            </a:extLst>
          </p:cNvPr>
          <p:cNvSpPr txBox="1"/>
          <p:nvPr/>
        </p:nvSpPr>
        <p:spPr>
          <a:xfrm>
            <a:off x="7010408" y="4041912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1.8%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7C8BA4-5880-437A-8FC2-71E041B2FDA3}"/>
              </a:ext>
            </a:extLst>
          </p:cNvPr>
          <p:cNvSpPr txBox="1"/>
          <p:nvPr/>
        </p:nvSpPr>
        <p:spPr>
          <a:xfrm>
            <a:off x="8136846" y="2981741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1.3%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A973FD-0208-4466-8DA6-62893FAD3E04}"/>
              </a:ext>
            </a:extLst>
          </p:cNvPr>
          <p:cNvSpPr txBox="1"/>
          <p:nvPr/>
        </p:nvSpPr>
        <p:spPr>
          <a:xfrm>
            <a:off x="9250028" y="3233532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0.6%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31BDF-4676-4B00-927D-52265480E29C}"/>
              </a:ext>
            </a:extLst>
          </p:cNvPr>
          <p:cNvSpPr txBox="1"/>
          <p:nvPr/>
        </p:nvSpPr>
        <p:spPr>
          <a:xfrm>
            <a:off x="10336714" y="4147928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0.3%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525B12-441D-4598-89F5-C191C6986880}"/>
              </a:ext>
            </a:extLst>
          </p:cNvPr>
          <p:cNvSpPr/>
          <p:nvPr/>
        </p:nvSpPr>
        <p:spPr>
          <a:xfrm>
            <a:off x="-13253" y="6564382"/>
            <a:ext cx="84283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“Online Fundraising – the Perfect Ask?” (2016) with Abigail Payne and Kimberley Scharf</a:t>
            </a:r>
          </a:p>
        </p:txBody>
      </p:sp>
    </p:spTree>
    <p:extLst>
      <p:ext uri="{BB962C8B-B14F-4D97-AF65-F5344CB8AC3E}">
        <p14:creationId xmlns:p14="http://schemas.microsoft.com/office/powerpoint/2010/main" val="1790039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457977"/>
              </p:ext>
            </p:extLst>
          </p:nvPr>
        </p:nvGraphicFramePr>
        <p:xfrm>
          <a:off x="486863" y="226654"/>
          <a:ext cx="10045585" cy="6190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1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11">
                <a:tc>
                  <a:txBody>
                    <a:bodyPr/>
                    <a:lstStyle/>
                    <a:p>
                      <a:r>
                        <a:rPr lang="en-GB" sz="1600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Charity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Amount raised in 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Oxford Thinking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Oxford</a:t>
                      </a:r>
                      <a:r>
                        <a:rPr lang="en-GB" sz="1600" baseline="0" dirty="0"/>
                        <a:t> University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£200.0m+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Red Nose Day (telethon)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Comic Relief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£100.3m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Virgin London</a:t>
                      </a:r>
                      <a:r>
                        <a:rPr lang="en-GB" sz="1600" b="1" baseline="0" dirty="0"/>
                        <a:t> Marathon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Various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£53.2m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baseline="0" dirty="0"/>
                        <a:t>Race for Life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Cancer Research 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£51.0m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BBC Children in Need appeal (telethon)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Children in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£49.1m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Ebola</a:t>
                      </a:r>
                      <a:r>
                        <a:rPr lang="en-GB" sz="1600" baseline="0" dirty="0"/>
                        <a:t> Crisis Appeal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Disaster</a:t>
                      </a:r>
                      <a:r>
                        <a:rPr lang="en-GB" sz="1600" baseline="0" dirty="0"/>
                        <a:t> Emergency Committee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£34.0m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World’s Biggest Coffee 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Macmillan Cancer Relief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£20.5m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Movember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Movember</a:t>
                      </a:r>
                      <a:r>
                        <a:rPr lang="en-GB" sz="1600" b="1" dirty="0"/>
                        <a:t> 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£20.0m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Gaza crisis appeal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Disaster</a:t>
                      </a:r>
                      <a:r>
                        <a:rPr lang="en-GB" sz="1600" baseline="0" dirty="0"/>
                        <a:t> Emergency Committee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£19.0m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Moonwalk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Walk the Walk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£7.5m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dirty="0"/>
                        <a:t>Ice Bucket 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Motor Neurone Disease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£7.0m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London</a:t>
                      </a:r>
                      <a:r>
                        <a:rPr lang="en-GB" sz="1600" b="1" baseline="0" dirty="0"/>
                        <a:t> to Brighton Cycle Ride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British</a:t>
                      </a:r>
                      <a:r>
                        <a:rPr lang="en-GB" sz="1600" b="1" baseline="0" dirty="0"/>
                        <a:t> Heart Foundation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£4.4m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Shine (Walk)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Cancer Research 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£4.3m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Dryathlon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Cancer Research 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£4.2m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Swimathon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Marie Curie Cancer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£2.9m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Go Sober 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Macmillan Cancer Relief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£2.4m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224">
                <a:tc>
                  <a:txBody>
                    <a:bodyPr/>
                    <a:lstStyle/>
                    <a:p>
                      <a:r>
                        <a:rPr lang="en-GB" sz="1600" b="1" dirty="0"/>
                        <a:t>Wear it Pink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Breast Cancer Campaign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£2.1m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790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54205"/>
              </p:ext>
            </p:extLst>
          </p:nvPr>
        </p:nvGraphicFramePr>
        <p:xfrm>
          <a:off x="1031737" y="2916693"/>
          <a:ext cx="9976830" cy="217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5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5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9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pages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 of donations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Amount raised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 who fundraise again</a:t>
                      </a:r>
                    </a:p>
                  </a:txBody>
                  <a:tcPr marL="91443" marR="91443" marT="45712" marB="45712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Mass event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44.8%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£588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19.0%</a:t>
                      </a:r>
                    </a:p>
                  </a:txBody>
                  <a:tcPr marL="91443" marR="91443" marT="45712" marB="45712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Charity mass event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38.1%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£439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19.5%</a:t>
                      </a:r>
                    </a:p>
                  </a:txBody>
                  <a:tcPr marL="91443" marR="91443" marT="45712" marB="45712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DIY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17.1%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£853</a:t>
                      </a:r>
                    </a:p>
                  </a:txBody>
                  <a:tcPr marL="91443" marR="91443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15.0%</a:t>
                      </a:r>
                    </a:p>
                  </a:txBody>
                  <a:tcPr marL="91443" marR="91443" marT="45712" marB="45712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744180" y="1410112"/>
            <a:ext cx="1070151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alibri" panose="020F0502020204030204" pitchFamily="34" charset="0"/>
              </a:rPr>
              <a:t>Mass event: single-day and location; many fundraisers, many possible charities (</a:t>
            </a:r>
            <a:r>
              <a:rPr lang="en-GB" altLang="en-US" sz="2000" dirty="0" err="1">
                <a:latin typeface="Calibri" panose="020F0502020204030204" pitchFamily="34" charset="0"/>
              </a:rPr>
              <a:t>eg</a:t>
            </a:r>
            <a:r>
              <a:rPr lang="en-GB" altLang="en-US" sz="2000" dirty="0">
                <a:latin typeface="Calibri" panose="020F0502020204030204" pitchFamily="34" charset="0"/>
              </a:rPr>
              <a:t> London marathon)</a:t>
            </a:r>
          </a:p>
          <a:p>
            <a:pPr eaLnBrk="1" hangingPunct="1"/>
            <a:r>
              <a:rPr lang="en-GB" altLang="en-US" sz="2000" dirty="0">
                <a:latin typeface="Calibri" panose="020F0502020204030204" pitchFamily="34" charset="0"/>
              </a:rPr>
              <a:t>Charity mass event: single-day and location; many fundraisers, one charity (Race for Life). </a:t>
            </a:r>
          </a:p>
          <a:p>
            <a:pPr eaLnBrk="1" hangingPunct="1"/>
            <a:r>
              <a:rPr lang="en-GB" altLang="en-US" sz="2000" dirty="0">
                <a:latin typeface="Calibri" panose="020F0502020204030204" pitchFamily="34" charset="0"/>
              </a:rPr>
              <a:t>DIY: individual is the sole fundraiser in a unique event</a:t>
            </a:r>
          </a:p>
          <a:p>
            <a:pPr eaLnBrk="1" hangingPunct="1"/>
            <a:endParaRPr lang="en-GB" altLang="en-US" sz="2000" dirty="0">
              <a:latin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90325" y="65547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800" dirty="0">
                <a:latin typeface="Calibri" panose="020F0502020204030204" pitchFamily="34" charset="0"/>
              </a:rPr>
              <a:t>Mass versus DIY events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395B72-98AE-4F64-B094-54A596532694}"/>
              </a:ext>
            </a:extLst>
          </p:cNvPr>
          <p:cNvSpPr/>
          <p:nvPr/>
        </p:nvSpPr>
        <p:spPr>
          <a:xfrm>
            <a:off x="-13253" y="6564382"/>
            <a:ext cx="84283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“Online Fundraising – the Perfect Ask?” (2016) with Abigail Payne and Kimberley Scharf</a:t>
            </a:r>
          </a:p>
        </p:txBody>
      </p:sp>
    </p:spTree>
    <p:extLst>
      <p:ext uri="{BB962C8B-B14F-4D97-AF65-F5344CB8AC3E}">
        <p14:creationId xmlns:p14="http://schemas.microsoft.com/office/powerpoint/2010/main" val="287969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690688"/>
            <a:ext cx="10515600" cy="4351338"/>
          </a:xfrm>
        </p:spPr>
        <p:txBody>
          <a:bodyPr>
            <a:normAutofit/>
          </a:bodyPr>
          <a:lstStyle/>
          <a:p>
            <a:endParaRPr lang="en-GB" sz="2400" u="sng" dirty="0"/>
          </a:p>
          <a:p>
            <a:r>
              <a:rPr lang="en-GB" sz="2400" dirty="0"/>
              <a:t>What does P2P fundraising look like?</a:t>
            </a:r>
          </a:p>
          <a:p>
            <a:endParaRPr lang="en-GB" sz="2400" dirty="0"/>
          </a:p>
          <a:p>
            <a:r>
              <a:rPr lang="en-GB" sz="2400" b="1" dirty="0"/>
              <a:t>The importance of social interactions</a:t>
            </a:r>
          </a:p>
          <a:p>
            <a:endParaRPr lang="en-GB" sz="2400" dirty="0"/>
          </a:p>
          <a:p>
            <a:r>
              <a:rPr lang="en-GB" sz="2400" dirty="0"/>
              <a:t>Competition in P2P fundraising (mass events)</a:t>
            </a:r>
          </a:p>
          <a:p>
            <a:endParaRPr lang="en-GB" sz="2400" dirty="0"/>
          </a:p>
          <a:p>
            <a:r>
              <a:rPr lang="en-GB" sz="2400" dirty="0"/>
              <a:t>Discussion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7146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Defining feature of P2P</a:t>
            </a:r>
          </a:p>
          <a:p>
            <a:endParaRPr lang="en-US" sz="2200" dirty="0"/>
          </a:p>
          <a:p>
            <a:r>
              <a:rPr lang="en-US" sz="2200" dirty="0"/>
              <a:t>P2P replaces “charity ask” with “personal ask” from a friend, family or colleague </a:t>
            </a:r>
          </a:p>
          <a:p>
            <a:pPr lvl="1"/>
            <a:r>
              <a:rPr lang="en-US" sz="2200" dirty="0"/>
              <a:t>Taps into personal networks – expanding pool of potential donors</a:t>
            </a:r>
          </a:p>
          <a:p>
            <a:pPr lvl="1"/>
            <a:r>
              <a:rPr lang="en-US" sz="2200" dirty="0"/>
              <a:t>Personal “ask” is potentially more powerful</a:t>
            </a:r>
          </a:p>
          <a:p>
            <a:endParaRPr lang="en-US" sz="2200" dirty="0"/>
          </a:p>
          <a:p>
            <a:r>
              <a:rPr lang="en-GB" altLang="en-US" sz="2200" dirty="0">
                <a:latin typeface="Calibri" panose="020F0502020204030204" pitchFamily="34" charset="0"/>
              </a:rPr>
              <a:t>47 per cent of P2P sponsors say that </a:t>
            </a:r>
            <a:r>
              <a:rPr lang="en-GB" altLang="en-US" sz="2200" i="1" dirty="0">
                <a:latin typeface="Calibri" panose="020F0502020204030204" pitchFamily="34" charset="0"/>
              </a:rPr>
              <a:t>a personal connection to the fundraiser </a:t>
            </a:r>
            <a:r>
              <a:rPr lang="en-GB" altLang="en-US" sz="2200" dirty="0">
                <a:latin typeface="Calibri" panose="020F0502020204030204" pitchFamily="34" charset="0"/>
              </a:rPr>
              <a:t>is an important factor in determining how much they give </a:t>
            </a:r>
          </a:p>
          <a:p>
            <a:endParaRPr lang="en-US" sz="2200" dirty="0"/>
          </a:p>
          <a:p>
            <a:endParaRPr lang="en-GB" altLang="en-US" sz="2200" dirty="0">
              <a:latin typeface="Calibri" panose="020F0502020204030204" pitchFamily="34" charset="0"/>
            </a:endParaRPr>
          </a:p>
          <a:p>
            <a:endParaRPr lang="en-GB" altLang="en-US" sz="2200" dirty="0">
              <a:latin typeface="Calibri" panose="020F0502020204030204" pitchFamily="34" charset="0"/>
            </a:endParaRPr>
          </a:p>
          <a:p>
            <a:endParaRPr lang="en-GB" altLang="en-US" sz="2200" dirty="0">
              <a:latin typeface="Calibri" panose="020F0502020204030204" pitchFamily="34" charset="0"/>
            </a:endParaRPr>
          </a:p>
          <a:p>
            <a:endParaRPr lang="en-US" sz="2200" dirty="0"/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GB" altLang="en-US" sz="2200" dirty="0">
              <a:latin typeface="Calibri" panose="020F0502020204030204" pitchFamily="34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266964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53"/>
            <a:ext cx="10515600" cy="4351338"/>
          </a:xfrm>
        </p:spPr>
        <p:txBody>
          <a:bodyPr>
            <a:noAutofit/>
          </a:bodyPr>
          <a:lstStyle/>
          <a:p>
            <a:endParaRPr lang="en-GB" sz="2200" dirty="0"/>
          </a:p>
          <a:p>
            <a:r>
              <a:rPr lang="en-GB" sz="2200" dirty="0"/>
              <a:t>Traditionally, economists have thought of motivations for giving (altruism or warm glow) primarily in relation to the charity/ cause </a:t>
            </a:r>
          </a:p>
          <a:p>
            <a:pPr lvl="1"/>
            <a:endParaRPr lang="en-GB" sz="2200" dirty="0"/>
          </a:p>
          <a:p>
            <a:endParaRPr lang="en-GB" sz="2200" dirty="0"/>
          </a:p>
          <a:p>
            <a:r>
              <a:rPr lang="en-GB" sz="2200" dirty="0"/>
              <a:t>What if giving is primarily the outcome of social interactions with very little role for the charity/ cause? </a:t>
            </a:r>
          </a:p>
          <a:p>
            <a:pPr lvl="1"/>
            <a:r>
              <a:rPr lang="en-GB" sz="2200" dirty="0"/>
              <a:t>In their study of social pressure, Della </a:t>
            </a:r>
            <a:r>
              <a:rPr lang="en-GB" sz="2200" dirty="0" err="1"/>
              <a:t>Vigna</a:t>
            </a:r>
            <a:r>
              <a:rPr lang="en-GB" sz="2200" dirty="0"/>
              <a:t> et al (2015) claimed that 75% donors have no altruism towards the charity</a:t>
            </a:r>
          </a:p>
          <a:p>
            <a:pPr lvl="1"/>
            <a:r>
              <a:rPr lang="en-GB" sz="2200" dirty="0"/>
              <a:t>Scharf and Smith (2016) argue that donor behaviour can be understood in terms of donors’ altruistic feeling towards the fundraiser, not the charity or cause</a:t>
            </a:r>
            <a:endParaRPr lang="en-GB" altLang="en-US" sz="2200" dirty="0"/>
          </a:p>
          <a:p>
            <a:endParaRPr lang="en-GB" altLang="en-US" sz="2200" dirty="0"/>
          </a:p>
          <a:p>
            <a:endParaRPr lang="en-US" sz="2200" dirty="0"/>
          </a:p>
          <a:p>
            <a:pPr>
              <a:spcBef>
                <a:spcPts val="600"/>
              </a:spcBef>
            </a:pPr>
            <a:endParaRPr lang="en-GB" altLang="en-US" sz="2200" dirty="0"/>
          </a:p>
          <a:p>
            <a:pPr marL="0" indent="0">
              <a:spcBef>
                <a:spcPts val="600"/>
              </a:spcBef>
              <a:buNone/>
            </a:pPr>
            <a:endParaRPr lang="en-GB" altLang="en-US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51322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53"/>
            <a:ext cx="10515600" cy="4351338"/>
          </a:xfrm>
        </p:spPr>
        <p:txBody>
          <a:bodyPr>
            <a:noAutofit/>
          </a:bodyPr>
          <a:lstStyle/>
          <a:p>
            <a:endParaRPr lang="en-GB" sz="2200" dirty="0"/>
          </a:p>
          <a:p>
            <a:r>
              <a:rPr lang="en-GB" sz="2200" dirty="0"/>
              <a:t>Traditionally, economists have thought of motivations for giving (altruism or warm glow) primarily in relation to the charity/ cause </a:t>
            </a:r>
          </a:p>
          <a:p>
            <a:pPr lvl="1"/>
            <a:r>
              <a:rPr lang="en-GB" sz="2200" dirty="0"/>
              <a:t>While acknowledging role for social interactions</a:t>
            </a:r>
          </a:p>
          <a:p>
            <a:endParaRPr lang="en-GB" sz="2200" dirty="0"/>
          </a:p>
          <a:p>
            <a:endParaRPr lang="en-GB" altLang="en-US" sz="2200" dirty="0"/>
          </a:p>
          <a:p>
            <a:endParaRPr lang="en-US" sz="2200" dirty="0"/>
          </a:p>
          <a:p>
            <a:pPr>
              <a:spcBef>
                <a:spcPts val="600"/>
              </a:spcBef>
            </a:pPr>
            <a:endParaRPr lang="en-GB" altLang="en-US" sz="2200" dirty="0"/>
          </a:p>
          <a:p>
            <a:pPr marL="0" indent="0">
              <a:spcBef>
                <a:spcPts val="600"/>
              </a:spcBef>
              <a:buNone/>
            </a:pPr>
            <a:endParaRPr lang="en-GB" altLang="en-US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543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/>
          <p:cNvSpPr/>
          <p:nvPr/>
        </p:nvSpPr>
        <p:spPr>
          <a:xfrm>
            <a:off x="1293341" y="205344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67605" y="3550345"/>
            <a:ext cx="1386625" cy="10303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Charity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40798" y="4907440"/>
            <a:ext cx="3440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Traditional fundraising</a:t>
            </a:r>
          </a:p>
        </p:txBody>
      </p:sp>
      <p:sp>
        <p:nvSpPr>
          <p:cNvPr id="35" name="Oval 34"/>
          <p:cNvSpPr/>
          <p:nvPr/>
        </p:nvSpPr>
        <p:spPr>
          <a:xfrm>
            <a:off x="3847077" y="212758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cxnSp>
        <p:nvCxnSpPr>
          <p:cNvPr id="43" name="Straight Arrow Connector 42"/>
          <p:cNvCxnSpPr>
            <a:endCxn id="35" idx="3"/>
          </p:cNvCxnSpPr>
          <p:nvPr/>
        </p:nvCxnSpPr>
        <p:spPr>
          <a:xfrm flipV="1">
            <a:off x="3157700" y="2679744"/>
            <a:ext cx="840911" cy="88169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2320007" y="2589348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76366" y="2754980"/>
            <a:ext cx="2103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Fundraising ask</a:t>
            </a:r>
          </a:p>
        </p:txBody>
      </p:sp>
    </p:spTree>
    <p:extLst>
      <p:ext uri="{BB962C8B-B14F-4D97-AF65-F5344CB8AC3E}">
        <p14:creationId xmlns:p14="http://schemas.microsoft.com/office/powerpoint/2010/main" val="1746565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53"/>
            <a:ext cx="10515600" cy="4351338"/>
          </a:xfrm>
        </p:spPr>
        <p:txBody>
          <a:bodyPr>
            <a:noAutofit/>
          </a:bodyPr>
          <a:lstStyle/>
          <a:p>
            <a:endParaRPr lang="en-GB" sz="2200" dirty="0"/>
          </a:p>
          <a:p>
            <a:r>
              <a:rPr lang="en-GB" sz="2200" dirty="0"/>
              <a:t>Traditionally, economists have thought of motivations for giving (altruism or warm glow) primarily in relation to the charity/ cause </a:t>
            </a:r>
          </a:p>
          <a:p>
            <a:pPr lvl="1"/>
            <a:r>
              <a:rPr lang="en-GB" sz="2200" dirty="0"/>
              <a:t>While acknowledging role for social interactions</a:t>
            </a:r>
          </a:p>
          <a:p>
            <a:endParaRPr lang="en-GB" sz="2200" dirty="0"/>
          </a:p>
          <a:p>
            <a:r>
              <a:rPr lang="en-GB" sz="2200" dirty="0"/>
              <a:t>But what if giving is primarily the outcome of social interactions with very little role for the charity/ cause? </a:t>
            </a:r>
          </a:p>
          <a:p>
            <a:pPr lvl="1"/>
            <a:r>
              <a:rPr lang="en-GB" sz="2200" dirty="0"/>
              <a:t>In their study of social pressure, Della </a:t>
            </a:r>
            <a:r>
              <a:rPr lang="en-GB" sz="2200" dirty="0" err="1"/>
              <a:t>Vigna</a:t>
            </a:r>
            <a:r>
              <a:rPr lang="en-GB" sz="2200" dirty="0"/>
              <a:t> et al (2015) claimed that 75% donors have no altruism towards the charity</a:t>
            </a:r>
          </a:p>
          <a:p>
            <a:pPr lvl="1"/>
            <a:r>
              <a:rPr lang="en-GB" sz="2200" dirty="0"/>
              <a:t>Scharf and Smith (2016) argue that donor behaviour can be understood in terms of donors’ altruistic feeling towards the fundraiser, not the charity or cause</a:t>
            </a:r>
            <a:endParaRPr lang="en-GB" altLang="en-US" sz="2200" dirty="0"/>
          </a:p>
          <a:p>
            <a:endParaRPr lang="en-GB" altLang="en-US" sz="2200" dirty="0"/>
          </a:p>
          <a:p>
            <a:endParaRPr lang="en-US" sz="2200" dirty="0"/>
          </a:p>
          <a:p>
            <a:pPr>
              <a:spcBef>
                <a:spcPts val="600"/>
              </a:spcBef>
            </a:pPr>
            <a:endParaRPr lang="en-GB" altLang="en-US" sz="2200" dirty="0"/>
          </a:p>
          <a:p>
            <a:pPr marL="0" indent="0">
              <a:spcBef>
                <a:spcPts val="600"/>
              </a:spcBef>
              <a:buNone/>
            </a:pPr>
            <a:endParaRPr lang="en-GB" altLang="en-US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81210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53"/>
            <a:ext cx="10515600" cy="4351338"/>
          </a:xfrm>
        </p:spPr>
        <p:txBody>
          <a:bodyPr>
            <a:noAutofit/>
          </a:bodyPr>
          <a:lstStyle/>
          <a:p>
            <a:endParaRPr lang="en-GB" altLang="en-US" sz="2200" dirty="0"/>
          </a:p>
          <a:p>
            <a:r>
              <a:rPr lang="en-GB" altLang="en-US" sz="2200" dirty="0"/>
              <a:t>Three examples:</a:t>
            </a:r>
          </a:p>
          <a:p>
            <a:endParaRPr lang="en-GB" altLang="en-US" sz="2200" dirty="0"/>
          </a:p>
          <a:p>
            <a:pPr lvl="1"/>
            <a:r>
              <a:rPr lang="en-GB" altLang="en-US" sz="2200" dirty="0"/>
              <a:t>Peer effects</a:t>
            </a:r>
          </a:p>
          <a:p>
            <a:pPr lvl="1"/>
            <a:endParaRPr lang="en-GB" altLang="en-US" sz="2200" dirty="0">
              <a:latin typeface="Calibri" panose="020F0502020204030204" pitchFamily="34" charset="0"/>
            </a:endParaRPr>
          </a:p>
          <a:p>
            <a:pPr lvl="1"/>
            <a:r>
              <a:rPr lang="en-GB" altLang="en-US" sz="2200" dirty="0">
                <a:latin typeface="Calibri" panose="020F0502020204030204" pitchFamily="34" charset="0"/>
              </a:rPr>
              <a:t>Competitive altruism</a:t>
            </a:r>
          </a:p>
          <a:p>
            <a:pPr lvl="1"/>
            <a:endParaRPr lang="en-GB" altLang="en-US" sz="2200" dirty="0">
              <a:latin typeface="Calibri" panose="020F0502020204030204" pitchFamily="34" charset="0"/>
            </a:endParaRPr>
          </a:p>
          <a:p>
            <a:pPr lvl="1"/>
            <a:r>
              <a:rPr lang="en-GB" altLang="en-US" sz="2200" dirty="0">
                <a:latin typeface="Calibri" panose="020F0502020204030204" pitchFamily="34" charset="0"/>
              </a:rPr>
              <a:t>Group size effects</a:t>
            </a:r>
          </a:p>
          <a:p>
            <a:endParaRPr lang="en-GB" altLang="en-US" sz="2200" dirty="0">
              <a:latin typeface="Calibri" panose="020F0502020204030204" pitchFamily="34" charset="0"/>
            </a:endParaRPr>
          </a:p>
          <a:p>
            <a:endParaRPr lang="en-US" sz="2200" dirty="0"/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GB" altLang="en-US" sz="2200" dirty="0">
              <a:latin typeface="Calibri" panose="020F0502020204030204" pitchFamily="34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150951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87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1. Peer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003" y="1690688"/>
            <a:ext cx="5652752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Donors on a fundraising platform can see how much other people have given 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When asked, only 3 per cent of donors say that </a:t>
            </a:r>
            <a:r>
              <a:rPr lang="en-GB" altLang="en-US" sz="2200" i="1" dirty="0">
                <a:latin typeface="Calibri" panose="020F0502020204030204" pitchFamily="34" charset="0"/>
              </a:rPr>
              <a:t>how much other people have given</a:t>
            </a:r>
            <a:r>
              <a:rPr lang="en-GB" altLang="en-US" sz="2200" dirty="0">
                <a:latin typeface="Calibri" panose="020F0502020204030204" pitchFamily="34" charset="0"/>
              </a:rPr>
              <a:t> is an important factor in determining how much they give </a:t>
            </a: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135" y="244677"/>
            <a:ext cx="5507865" cy="643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715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003" y="1690688"/>
            <a:ext cx="5652752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In practice, donors respond strongly to how much other people have given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Thought experiment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Suppose someone arrives on a page just after a large donation (£100)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How much do they give, compared to if they had arrived just before the large donation?</a:t>
            </a: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135" y="244677"/>
            <a:ext cx="5507865" cy="643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987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1. Peer effects</a:t>
            </a:r>
          </a:p>
        </p:txBody>
      </p:sp>
    </p:spTree>
    <p:extLst>
      <p:ext uri="{BB962C8B-B14F-4D97-AF65-F5344CB8AC3E}">
        <p14:creationId xmlns:p14="http://schemas.microsoft.com/office/powerpoint/2010/main" val="1995625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8115" y="789243"/>
            <a:ext cx="6667499" cy="4814901"/>
            <a:chOff x="479425" y="2055056"/>
            <a:chExt cx="4092575" cy="3313869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425" y="2373313"/>
              <a:ext cx="4092575" cy="2995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1403057" y="2055056"/>
              <a:ext cx="2504675" cy="317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Calibri" panose="020F0502020204030204" pitchFamily="34" charset="0"/>
                </a:rPr>
                <a:t>Before/ after a ‘large’ donation</a:t>
              </a:r>
            </a:p>
          </p:txBody>
        </p:sp>
        <p:sp>
          <p:nvSpPr>
            <p:cNvPr id="8" name="Left Brace 7"/>
            <p:cNvSpPr/>
            <p:nvPr/>
          </p:nvSpPr>
          <p:spPr>
            <a:xfrm rot="5400000">
              <a:off x="1720850" y="3938587"/>
              <a:ext cx="144462" cy="1189038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3485355" y="3652044"/>
              <a:ext cx="144463" cy="118745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1479550" y="4222750"/>
              <a:ext cx="5953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 dirty="0">
                  <a:solidFill>
                    <a:srgbClr val="FF0000"/>
                  </a:solidFill>
                  <a:latin typeface="Calibri" panose="020F0502020204030204" pitchFamily="34" charset="0"/>
                </a:rPr>
                <a:t>Before</a:t>
              </a:r>
            </a:p>
          </p:txBody>
        </p:sp>
        <p:sp>
          <p:nvSpPr>
            <p:cNvPr id="11" name="TextBox 21"/>
            <p:cNvSpPr txBox="1">
              <a:spLocks noChangeArrowheads="1"/>
            </p:cNvSpPr>
            <p:nvPr/>
          </p:nvSpPr>
          <p:spPr bwMode="auto">
            <a:xfrm>
              <a:off x="3043238" y="3957638"/>
              <a:ext cx="1017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solidFill>
                    <a:srgbClr val="FF0000"/>
                  </a:solidFill>
                  <a:latin typeface="Calibri" panose="020F0502020204030204" pitchFamily="34" charset="0"/>
                </a:rPr>
                <a:t>After (+£13*)</a:t>
              </a:r>
            </a:p>
          </p:txBody>
        </p:sp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C0407809-AE75-4152-90EC-447AAF64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0" y="6092135"/>
            <a:ext cx="88201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Notes: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large donation is defined as twice the page mean and at least £50. We focus on the first large/small donation to occur on a pages. Effect sizes identified from within-page, linear regressions, controlling for order of donation on page; * p&lt;0.05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Smith, S., </a:t>
            </a:r>
            <a:r>
              <a:rPr lang="en-US" alt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Windmeijer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Wright, E. (2015) “Peer effects in charitable giving: New evidence from the (running) field”, </a:t>
            </a:r>
            <a:r>
              <a:rPr lang="en-US" alt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Journal</a:t>
            </a:r>
            <a:endParaRPr lang="en-GB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551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8115" y="789243"/>
            <a:ext cx="6667499" cy="4814901"/>
            <a:chOff x="479425" y="2055056"/>
            <a:chExt cx="4092575" cy="3313869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425" y="2373313"/>
              <a:ext cx="4092575" cy="2995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1403057" y="2055056"/>
              <a:ext cx="2504675" cy="317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Calibri" panose="020F0502020204030204" pitchFamily="34" charset="0"/>
                </a:rPr>
                <a:t>Before/ after a ‘large’ donation</a:t>
              </a:r>
            </a:p>
          </p:txBody>
        </p:sp>
        <p:sp>
          <p:nvSpPr>
            <p:cNvPr id="8" name="Left Brace 7"/>
            <p:cNvSpPr/>
            <p:nvPr/>
          </p:nvSpPr>
          <p:spPr>
            <a:xfrm rot="5400000">
              <a:off x="1720850" y="3938587"/>
              <a:ext cx="144462" cy="1189038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3485355" y="3652044"/>
              <a:ext cx="144463" cy="118745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1479550" y="4222750"/>
              <a:ext cx="5953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 dirty="0">
                  <a:solidFill>
                    <a:srgbClr val="FF0000"/>
                  </a:solidFill>
                  <a:latin typeface="Calibri" panose="020F0502020204030204" pitchFamily="34" charset="0"/>
                </a:rPr>
                <a:t>Before</a:t>
              </a:r>
            </a:p>
          </p:txBody>
        </p:sp>
        <p:sp>
          <p:nvSpPr>
            <p:cNvPr id="11" name="TextBox 21"/>
            <p:cNvSpPr txBox="1">
              <a:spLocks noChangeArrowheads="1"/>
            </p:cNvSpPr>
            <p:nvPr/>
          </p:nvSpPr>
          <p:spPr bwMode="auto">
            <a:xfrm>
              <a:off x="3043238" y="3957638"/>
              <a:ext cx="1017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solidFill>
                    <a:srgbClr val="FF0000"/>
                  </a:solidFill>
                  <a:latin typeface="Calibri" panose="020F0502020204030204" pitchFamily="34" charset="0"/>
                </a:rPr>
                <a:t>After (+£13*)</a:t>
              </a:r>
            </a:p>
          </p:txBody>
        </p:sp>
      </p:grp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042362" y="1444146"/>
            <a:ext cx="4886609" cy="45738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Donors give 50% more (on average) if they arrive on the fundraising page just after a large donation compared to arriving just before</a:t>
            </a:r>
          </a:p>
          <a:p>
            <a:pPr lvl="1">
              <a:spcBef>
                <a:spcPts val="600"/>
              </a:spcBef>
            </a:pPr>
            <a:r>
              <a:rPr lang="en-GB" altLang="en-US" sz="2000" i="1" dirty="0">
                <a:latin typeface="Calibri" panose="020F0502020204030204" pitchFamily="34" charset="0"/>
              </a:rPr>
              <a:t>Benchmarking</a:t>
            </a:r>
            <a:r>
              <a:rPr lang="en-GB" altLang="en-US" sz="2000" dirty="0">
                <a:latin typeface="Calibri" panose="020F0502020204030204" pitchFamily="34" charset="0"/>
              </a:rPr>
              <a:t> = the overall level of donations increases</a:t>
            </a:r>
          </a:p>
          <a:p>
            <a:pPr lvl="1">
              <a:spcBef>
                <a:spcPts val="600"/>
              </a:spcBef>
            </a:pPr>
            <a:r>
              <a:rPr lang="en-GB" altLang="en-US" sz="2000" i="1" dirty="0">
                <a:latin typeface="Calibri" panose="020F0502020204030204" pitchFamily="34" charset="0"/>
              </a:rPr>
              <a:t>Competing</a:t>
            </a:r>
            <a:r>
              <a:rPr lang="en-GB" altLang="en-US" sz="2000" b="1" dirty="0">
                <a:latin typeface="Calibri" panose="020F0502020204030204" pitchFamily="34" charset="0"/>
              </a:rPr>
              <a:t> </a:t>
            </a:r>
            <a:r>
              <a:rPr lang="en-GB" altLang="en-US" sz="2000" dirty="0">
                <a:latin typeface="Calibri" panose="020F0502020204030204" pitchFamily="34" charset="0"/>
              </a:rPr>
              <a:t>= they are more likely to make a large donation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No negative effect on whether people give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Or how much they give to other pages 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The larger, the better? Yes, up to a limit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190D540-16DF-440D-9BA7-15382FCF4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0" y="6092135"/>
            <a:ext cx="88201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Notes: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large donation is defined as twice the page mean and at least £50. We focus on the first large/small donation to occur on a pages. Effect sizes identified from within-page, linear regressions, controlling for order of donation on page; * p&lt;0.05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Smith, S., </a:t>
            </a:r>
            <a:r>
              <a:rPr lang="en-US" alt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Windmeijer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Wright, E. (2015) “Peer effects in charitable giving: New evidence from the (running) field”, </a:t>
            </a:r>
            <a:r>
              <a:rPr lang="en-US" alt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Journal</a:t>
            </a:r>
            <a:endParaRPr lang="en-GB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651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0876" y="6052378"/>
            <a:ext cx="88201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Notes: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small donation is half the page mean. We focus on the first large/small donation to occur on a pages. Effect sizes identified from within-page, linear regressions, controlling for order of donation on page; * p&lt;0.05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Smith, S., </a:t>
            </a:r>
            <a:r>
              <a:rPr lang="en-US" alt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Windmeijer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Wright, E. (2015) “Peer effects in charitable giving: New evidence from the (running) field”, </a:t>
            </a:r>
            <a:r>
              <a:rPr lang="en-US" alt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Journal</a:t>
            </a:r>
            <a:endParaRPr lang="en-GB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67671" y="725349"/>
            <a:ext cx="6815138" cy="4729164"/>
            <a:chOff x="4727575" y="2237582"/>
            <a:chExt cx="4092575" cy="3207543"/>
          </a:xfrm>
        </p:grpSpPr>
        <p:pic>
          <p:nvPicPr>
            <p:cNvPr id="14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575" y="2449513"/>
              <a:ext cx="4092575" cy="2995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5861049" y="2237582"/>
              <a:ext cx="2463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Calibri" panose="020F0502020204030204" pitchFamily="34" charset="0"/>
                </a:rPr>
                <a:t>Before/ after a ‘small’ donation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5897562" y="2427288"/>
              <a:ext cx="142875" cy="118745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7769224" y="2859088"/>
              <a:ext cx="144463" cy="1189038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latin typeface="Calibri" panose="020F0502020204030204" pitchFamily="34" charset="0"/>
              </a:endParaRPr>
            </a:p>
          </p:txBody>
        </p:sp>
        <p:sp>
          <p:nvSpPr>
            <p:cNvPr id="18" name="TextBox 28"/>
            <p:cNvSpPr txBox="1">
              <a:spLocks noChangeArrowheads="1"/>
            </p:cNvSpPr>
            <p:nvPr/>
          </p:nvSpPr>
          <p:spPr bwMode="auto">
            <a:xfrm>
              <a:off x="5656263" y="2711450"/>
              <a:ext cx="5953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solidFill>
                    <a:srgbClr val="FF0000"/>
                  </a:solidFill>
                  <a:latin typeface="Calibri" panose="020F0502020204030204" pitchFamily="34" charset="0"/>
                </a:rPr>
                <a:t>Before</a:t>
              </a:r>
            </a:p>
          </p:txBody>
        </p:sp>
        <p:sp>
          <p:nvSpPr>
            <p:cNvPr id="19" name="TextBox 29"/>
            <p:cNvSpPr txBox="1">
              <a:spLocks noChangeArrowheads="1"/>
            </p:cNvSpPr>
            <p:nvPr/>
          </p:nvSpPr>
          <p:spPr bwMode="auto">
            <a:xfrm>
              <a:off x="7315200" y="3141663"/>
              <a:ext cx="1009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solidFill>
                    <a:srgbClr val="FF0000"/>
                  </a:solidFill>
                  <a:latin typeface="Calibri" panose="020F0502020204030204" pitchFamily="34" charset="0"/>
                </a:rPr>
                <a:t>After (-£11*)</a:t>
              </a: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18C6EBD-8BF9-4E02-A13A-013EDA852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2" y="1020075"/>
            <a:ext cx="4727691" cy="45738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Small donations have the opposite effect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latin typeface="Calibri" panose="020F0502020204030204" pitchFamily="34" charset="0"/>
              </a:rPr>
              <a:t>Consistent with benchmarking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0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13" y="38417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2. Competitive altruism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164" y="1709738"/>
            <a:ext cx="7348469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Are donations a (costly) way for males to signal their desirability (=pro-sociality) to a prospective mate?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Do males compete more when a desirable mate is present?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3" y="1690688"/>
            <a:ext cx="3398211" cy="44960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E43ADD-C3C3-430D-BDAB-7DE8435B748E}"/>
              </a:ext>
            </a:extLst>
          </p:cNvPr>
          <p:cNvSpPr/>
          <p:nvPr/>
        </p:nvSpPr>
        <p:spPr>
          <a:xfrm>
            <a:off x="26502" y="6591161"/>
            <a:ext cx="830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err="1"/>
              <a:t>Raihani</a:t>
            </a:r>
            <a:r>
              <a:rPr lang="en-GB" sz="1200" dirty="0"/>
              <a:t>, R. and Smith, S. (2015) "Competitive helping in online giving" </a:t>
            </a:r>
            <a:r>
              <a:rPr lang="en-GB" sz="1200" i="1" u="sng" dirty="0"/>
              <a:t>Current Biology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0653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13" y="38417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2. Competitive altruism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164" y="1709738"/>
            <a:ext cx="7348469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Are donations a (costly) way for males to signal their desirability (=pro-sociality) to a prospective mate?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Do males compete more when a desirable mate is present?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Pictures of fundraisers used to get independent ratings of attractiveness (via </a:t>
            </a:r>
            <a:r>
              <a:rPr lang="en-GB" altLang="en-US" sz="2200" dirty="0" err="1">
                <a:latin typeface="Calibri" panose="020F0502020204030204" pitchFamily="34" charset="0"/>
              </a:rPr>
              <a:t>Mturk</a:t>
            </a:r>
            <a:r>
              <a:rPr lang="en-GB" altLang="en-US" sz="2200" dirty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Competition measured by the strength of the response to a large donation (i.e. how much donations increase following a large donation)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Test: Does competition among male donors depend on the attractiveness of the female fundraiser?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3" y="1690688"/>
            <a:ext cx="3398211" cy="44960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E43ADD-C3C3-430D-BDAB-7DE8435B748E}"/>
              </a:ext>
            </a:extLst>
          </p:cNvPr>
          <p:cNvSpPr/>
          <p:nvPr/>
        </p:nvSpPr>
        <p:spPr>
          <a:xfrm>
            <a:off x="26502" y="6591161"/>
            <a:ext cx="830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err="1"/>
              <a:t>Raihani</a:t>
            </a:r>
            <a:r>
              <a:rPr lang="en-GB" sz="1200" dirty="0"/>
              <a:t>, R. and Smith, S. (2015) "Competitive helping in online giving" </a:t>
            </a:r>
            <a:r>
              <a:rPr lang="en-GB" sz="1200" i="1" u="sng" dirty="0"/>
              <a:t>Current Biology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02392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How much more do male donors give after a large donation?</a:t>
            </a:r>
            <a:br>
              <a:rPr lang="en-GB" sz="2400" dirty="0"/>
            </a:br>
            <a:r>
              <a:rPr lang="en-GB" sz="2400" i="1" dirty="0"/>
              <a:t>It depends on how attractive the (female) fundraiser 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78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91849A-2881-437F-85E7-EAB74B90F480}"/>
              </a:ext>
            </a:extLst>
          </p:cNvPr>
          <p:cNvSpPr txBox="1"/>
          <p:nvPr/>
        </p:nvSpPr>
        <p:spPr>
          <a:xfrm>
            <a:off x="1470989" y="2716696"/>
            <a:ext cx="3935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Bars show the average increase in donation size following a large donation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1D1CD-1CB3-46F0-B1E2-BE555874D61E}"/>
              </a:ext>
            </a:extLst>
          </p:cNvPr>
          <p:cNvSpPr/>
          <p:nvPr/>
        </p:nvSpPr>
        <p:spPr>
          <a:xfrm>
            <a:off x="13250" y="6617665"/>
            <a:ext cx="830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err="1"/>
              <a:t>Raihani</a:t>
            </a:r>
            <a:r>
              <a:rPr lang="en-GB" sz="1200" dirty="0"/>
              <a:t>, R. and Smith, S. (2015) "Competitive helping in online giving" </a:t>
            </a:r>
            <a:r>
              <a:rPr lang="en-GB" sz="1200" i="1" u="sng" dirty="0"/>
              <a:t>Current Biology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2050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546817" y="5649772"/>
            <a:ext cx="3803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Peer-to-peer fundraising</a:t>
            </a:r>
          </a:p>
        </p:txBody>
      </p:sp>
      <p:sp>
        <p:nvSpPr>
          <p:cNvPr id="48" name="Oval 47"/>
          <p:cNvSpPr/>
          <p:nvPr/>
        </p:nvSpPr>
        <p:spPr>
          <a:xfrm>
            <a:off x="1293341" y="205344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67605" y="3550345"/>
            <a:ext cx="1386625" cy="10303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Charity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40798" y="4907440"/>
            <a:ext cx="3440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Traditional fundraising</a:t>
            </a:r>
          </a:p>
        </p:txBody>
      </p:sp>
      <p:sp>
        <p:nvSpPr>
          <p:cNvPr id="35" name="Oval 34"/>
          <p:cNvSpPr/>
          <p:nvPr/>
        </p:nvSpPr>
        <p:spPr>
          <a:xfrm>
            <a:off x="3847077" y="212758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cxnSp>
        <p:nvCxnSpPr>
          <p:cNvPr id="43" name="Straight Arrow Connector 42"/>
          <p:cNvCxnSpPr>
            <a:endCxn id="35" idx="3"/>
          </p:cNvCxnSpPr>
          <p:nvPr/>
        </p:nvCxnSpPr>
        <p:spPr>
          <a:xfrm flipV="1">
            <a:off x="3157700" y="2679744"/>
            <a:ext cx="840911" cy="88169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2320007" y="2589348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745527" y="2799179"/>
            <a:ext cx="1512065" cy="7346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Individual</a:t>
            </a:r>
          </a:p>
          <a:p>
            <a:pPr algn="ctr"/>
            <a:r>
              <a:rPr lang="en-GB" sz="1600" dirty="0"/>
              <a:t>fundraiser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891799" y="4514510"/>
            <a:ext cx="1386625" cy="10303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Charity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8487839" y="3516373"/>
            <a:ext cx="938183" cy="103527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7744201" y="3553513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8764044" y="2755638"/>
            <a:ext cx="1512065" cy="7346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Individual</a:t>
            </a:r>
          </a:p>
          <a:p>
            <a:pPr algn="ctr"/>
            <a:r>
              <a:rPr lang="en-GB" sz="1600" dirty="0"/>
              <a:t>fundraiser</a:t>
            </a:r>
          </a:p>
        </p:txBody>
      </p:sp>
      <p:sp>
        <p:nvSpPr>
          <p:cNvPr id="42" name="Oval 41"/>
          <p:cNvSpPr/>
          <p:nvPr/>
        </p:nvSpPr>
        <p:spPr>
          <a:xfrm>
            <a:off x="5292235" y="1318057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sp>
        <p:nvSpPr>
          <p:cNvPr id="44" name="Oval 43"/>
          <p:cNvSpPr/>
          <p:nvPr/>
        </p:nvSpPr>
        <p:spPr>
          <a:xfrm>
            <a:off x="6837092" y="811597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7415567" y="1511885"/>
            <a:ext cx="198213" cy="1268894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6577874" y="1808685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0020576" y="1356932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sp>
        <p:nvSpPr>
          <p:cNvPr id="52" name="Oval 51"/>
          <p:cNvSpPr/>
          <p:nvPr/>
        </p:nvSpPr>
        <p:spPr>
          <a:xfrm>
            <a:off x="8984147" y="572315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9639464" y="1304740"/>
            <a:ext cx="2" cy="146494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9636248" y="1997461"/>
            <a:ext cx="743725" cy="78331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176366" y="2754980"/>
            <a:ext cx="2103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Fundraising ask</a:t>
            </a:r>
          </a:p>
        </p:txBody>
      </p:sp>
    </p:spTree>
    <p:extLst>
      <p:ext uri="{BB962C8B-B14F-4D97-AF65-F5344CB8AC3E}">
        <p14:creationId xmlns:p14="http://schemas.microsoft.com/office/powerpoint/2010/main" val="16248508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003" y="1690688"/>
            <a:ext cx="10941238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P2P fundraisers appeal to their social groups. Their social groups differ in size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Is there a relationship between social group size (</a:t>
            </a:r>
            <a:r>
              <a:rPr lang="en-GB" altLang="en-US" sz="2200" dirty="0" err="1">
                <a:latin typeface="Calibri" panose="020F0502020204030204" pitchFamily="34" charset="0"/>
              </a:rPr>
              <a:t>proxied</a:t>
            </a:r>
            <a:r>
              <a:rPr lang="en-GB" altLang="en-US" sz="2200" dirty="0">
                <a:latin typeface="Calibri" panose="020F0502020204030204" pitchFamily="34" charset="0"/>
              </a:rPr>
              <a:t> by number of FB friends) and giving behaviour?</a:t>
            </a: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987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3. Group size effects</a:t>
            </a:r>
          </a:p>
        </p:txBody>
      </p:sp>
    </p:spTree>
    <p:extLst>
      <p:ext uri="{BB962C8B-B14F-4D97-AF65-F5344CB8AC3E}">
        <p14:creationId xmlns:p14="http://schemas.microsoft.com/office/powerpoint/2010/main" val="626481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003" y="1690688"/>
            <a:ext cx="10941238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P2P fundraisers appeal to their social groups. Their social groups differ in size</a:t>
            </a: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Is there a relationship between social group size (</a:t>
            </a:r>
            <a:r>
              <a:rPr lang="en-GB" altLang="en-US" sz="2200" dirty="0" err="1">
                <a:latin typeface="Calibri" panose="020F0502020204030204" pitchFamily="34" charset="0"/>
              </a:rPr>
              <a:t>proxied</a:t>
            </a:r>
            <a:r>
              <a:rPr lang="en-GB" altLang="en-US" sz="2200" dirty="0">
                <a:latin typeface="Calibri" panose="020F0502020204030204" pitchFamily="34" charset="0"/>
              </a:rPr>
              <a:t> by number of FB friends) and giving behaviour?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Yes</a:t>
            </a:r>
          </a:p>
          <a:p>
            <a:pPr lvl="1"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Fundraisers with larger social groups (=more FB friends) get more donations</a:t>
            </a:r>
          </a:p>
          <a:p>
            <a:pPr lvl="1">
              <a:spcBef>
                <a:spcPts val="600"/>
              </a:spcBef>
            </a:pPr>
            <a:r>
              <a:rPr lang="en-GB" altLang="en-US" sz="2200" dirty="0">
                <a:latin typeface="Calibri" panose="020F0502020204030204" pitchFamily="34" charset="0"/>
              </a:rPr>
              <a:t>But each donor gives less</a:t>
            </a: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altLang="en-US" sz="2200" dirty="0">
              <a:latin typeface="Calibri" panose="020F05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987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3. Group size effects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1E07E2-15D7-4E24-B1E8-A5554A0DEDDD}"/>
              </a:ext>
            </a:extLst>
          </p:cNvPr>
          <p:cNvSpPr/>
          <p:nvPr/>
        </p:nvSpPr>
        <p:spPr>
          <a:xfrm>
            <a:off x="0" y="6498390"/>
            <a:ext cx="10084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“Relational altruism: Giving and social groups” </a:t>
            </a:r>
            <a:r>
              <a:rPr lang="en-GB" sz="1200" i="1" u="sng" dirty="0"/>
              <a:t>Journal of Public Economics</a:t>
            </a:r>
            <a:r>
              <a:rPr lang="en-GB" sz="1200" dirty="0"/>
              <a:t> (2016) with Kimberley Scharf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4169037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37882" y="261101"/>
            <a:ext cx="8497888" cy="1143000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Relationship between group size and donation size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37882" y="1331912"/>
            <a:ext cx="9618931" cy="5223433"/>
          </a:xfrm>
        </p:spPr>
        <p:txBody>
          <a:bodyPr>
            <a:normAutofit/>
          </a:bodyPr>
          <a:lstStyle/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/>
          </a:p>
          <a:p>
            <a:endParaRPr lang="en-GB" altLang="en-US" sz="1800" dirty="0">
              <a:latin typeface="Calibri" panose="020F0502020204030204" pitchFamily="34" charset="0"/>
            </a:endParaRPr>
          </a:p>
          <a:p>
            <a:endParaRPr lang="en-GB" altLang="en-US" sz="1800" dirty="0">
              <a:latin typeface="Calibri" panose="020F0502020204030204" pitchFamily="34" charset="0"/>
            </a:endParaRPr>
          </a:p>
          <a:p>
            <a:endParaRPr lang="en-GB" altLang="en-US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altLang="en-US" sz="1800" dirty="0"/>
          </a:p>
          <a:p>
            <a:endParaRPr lang="en-GB" altLang="en-US" sz="1800" dirty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717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17" y="1255477"/>
            <a:ext cx="7432744" cy="494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27665" y="1743025"/>
            <a:ext cx="509934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This is not the standard free-riding result</a:t>
            </a:r>
          </a:p>
          <a:p>
            <a:r>
              <a:rPr lang="en-GB" sz="2000" dirty="0"/>
              <a:t>Number of contributors to the charity</a:t>
            </a:r>
          </a:p>
          <a:p>
            <a:r>
              <a:rPr lang="en-GB" sz="2000" dirty="0"/>
              <a:t>  ≠ size of social group</a:t>
            </a:r>
          </a:p>
          <a:p>
            <a:r>
              <a:rPr lang="en-GB" sz="2000" dirty="0"/>
              <a:t>We can condition on charity</a:t>
            </a:r>
          </a:p>
          <a:p>
            <a:endParaRPr lang="en-GB" sz="2000" dirty="0"/>
          </a:p>
          <a:p>
            <a:r>
              <a:rPr lang="en-GB" sz="2000" dirty="0"/>
              <a:t>But it is consistent with a model in which</a:t>
            </a:r>
          </a:p>
          <a:p>
            <a:r>
              <a:rPr lang="en-GB" sz="2000" dirty="0"/>
              <a:t>donors care about the fundraiser, </a:t>
            </a:r>
          </a:p>
          <a:p>
            <a:r>
              <a:rPr lang="en-GB" sz="2000" dirty="0"/>
              <a:t>making the amount raised by the</a:t>
            </a:r>
          </a:p>
          <a:p>
            <a:r>
              <a:rPr lang="en-GB" sz="2000" dirty="0"/>
              <a:t>fundraiser a local public good</a:t>
            </a:r>
          </a:p>
          <a:p>
            <a:endParaRPr lang="en-GB" sz="2000" dirty="0"/>
          </a:p>
          <a:p>
            <a:r>
              <a:rPr lang="en-GB" sz="2000" dirty="0"/>
              <a:t>Not altruism (towards the charity), </a:t>
            </a:r>
          </a:p>
          <a:p>
            <a:r>
              <a:rPr lang="en-GB" sz="2000" dirty="0"/>
              <a:t>but </a:t>
            </a:r>
            <a:r>
              <a:rPr lang="en-GB" sz="2000" u="sng" dirty="0"/>
              <a:t>relational altruism</a:t>
            </a:r>
            <a:r>
              <a:rPr lang="en-GB" sz="2000" dirty="0"/>
              <a:t> (towards the fundraiser)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14A040-3E9B-45F6-9A0D-59D550A04DF6}"/>
              </a:ext>
            </a:extLst>
          </p:cNvPr>
          <p:cNvSpPr/>
          <p:nvPr/>
        </p:nvSpPr>
        <p:spPr>
          <a:xfrm>
            <a:off x="0" y="6498390"/>
            <a:ext cx="10084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“Relational altruism: Giving and social groups” </a:t>
            </a:r>
            <a:r>
              <a:rPr lang="en-GB" sz="1200" i="1" u="sng" dirty="0"/>
              <a:t>Journal of Public Economics</a:t>
            </a:r>
            <a:r>
              <a:rPr lang="en-GB" sz="1200" dirty="0"/>
              <a:t> (2016) with Kimberley Scharf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3188749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Social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53"/>
            <a:ext cx="10730948" cy="4351338"/>
          </a:xfrm>
        </p:spPr>
        <p:txBody>
          <a:bodyPr>
            <a:noAutofit/>
          </a:bodyPr>
          <a:lstStyle/>
          <a:p>
            <a:endParaRPr lang="en-GB" altLang="en-US" sz="2400" dirty="0"/>
          </a:p>
          <a:p>
            <a:r>
              <a:rPr lang="en-GB" altLang="en-US" sz="2400" dirty="0"/>
              <a:t>Take-</a:t>
            </a:r>
            <a:r>
              <a:rPr lang="en-GB" altLang="en-US" sz="2400" dirty="0" err="1"/>
              <a:t>aways</a:t>
            </a:r>
            <a:r>
              <a:rPr lang="en-GB" altLang="en-US" sz="2400" dirty="0"/>
              <a:t> </a:t>
            </a:r>
          </a:p>
          <a:p>
            <a:endParaRPr lang="en-GB" altLang="en-US" sz="2400" dirty="0"/>
          </a:p>
          <a:p>
            <a:pPr lvl="1"/>
            <a:r>
              <a:rPr lang="en-GB" altLang="en-US" dirty="0"/>
              <a:t>P2P provides a rich lab for observing giving; these results provide insights and evidence on different aspects of philanthropic behaviour</a:t>
            </a:r>
          </a:p>
          <a:p>
            <a:pPr lvl="1"/>
            <a:endParaRPr lang="en-GB" altLang="en-US" dirty="0">
              <a:latin typeface="Calibri" panose="020F0502020204030204" pitchFamily="34" charset="0"/>
            </a:endParaRPr>
          </a:p>
          <a:p>
            <a:pPr lvl="1"/>
            <a:r>
              <a:rPr lang="en-GB" altLang="en-US" dirty="0">
                <a:latin typeface="Calibri" panose="020F0502020204030204" pitchFamily="34" charset="0"/>
              </a:rPr>
              <a:t>The growth of P2P in its new on-line form is giving rise to new models of philanthropy in which social interactions are the dominant drivers of behaviour</a:t>
            </a:r>
          </a:p>
          <a:p>
            <a:endParaRPr lang="en-GB" altLang="en-US" sz="2400" dirty="0">
              <a:latin typeface="Calibri" panose="020F0502020204030204" pitchFamily="34" charset="0"/>
            </a:endParaRPr>
          </a:p>
          <a:p>
            <a:endParaRPr lang="en-US" sz="2400" dirty="0"/>
          </a:p>
          <a:p>
            <a:pPr>
              <a:spcBef>
                <a:spcPts val="600"/>
              </a:spcBef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GB" altLang="en-US" sz="2400" dirty="0">
              <a:latin typeface="Calibri" panose="020F05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09920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690688"/>
            <a:ext cx="10515600" cy="4351338"/>
          </a:xfrm>
        </p:spPr>
        <p:txBody>
          <a:bodyPr>
            <a:normAutofit/>
          </a:bodyPr>
          <a:lstStyle/>
          <a:p>
            <a:endParaRPr lang="en-GB" sz="2400" u="sng" dirty="0"/>
          </a:p>
          <a:p>
            <a:r>
              <a:rPr lang="en-GB" sz="2400" dirty="0"/>
              <a:t>What does P2P fundraising look like?</a:t>
            </a:r>
          </a:p>
          <a:p>
            <a:endParaRPr lang="en-GB" sz="2400" dirty="0"/>
          </a:p>
          <a:p>
            <a:r>
              <a:rPr lang="en-GB" sz="2400" dirty="0"/>
              <a:t>The importance of social interactions</a:t>
            </a:r>
          </a:p>
          <a:p>
            <a:endParaRPr lang="en-GB" sz="2400" dirty="0"/>
          </a:p>
          <a:p>
            <a:r>
              <a:rPr lang="en-GB" sz="2400" b="1" dirty="0"/>
              <a:t>Competition in P2P fundraising (mass events)</a:t>
            </a:r>
          </a:p>
          <a:p>
            <a:endParaRPr lang="en-GB" sz="2400" dirty="0"/>
          </a:p>
          <a:p>
            <a:r>
              <a:rPr lang="en-GB" sz="2400" dirty="0"/>
              <a:t>Discussion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712143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65125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Competition in P2P fundraising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89" y="1690688"/>
            <a:ext cx="7025283" cy="4351338"/>
          </a:xfrm>
        </p:spPr>
        <p:txBody>
          <a:bodyPr>
            <a:noAutofit/>
          </a:bodyPr>
          <a:lstStyle/>
          <a:p>
            <a:r>
              <a:rPr lang="en-GB" sz="2200" dirty="0"/>
              <a:t>Race for Life, organised by Cancer Research UK is the UK’s biggest mass event</a:t>
            </a:r>
          </a:p>
          <a:p>
            <a:pPr marL="685800" lvl="2">
              <a:spcBef>
                <a:spcPts val="1000"/>
              </a:spcBef>
            </a:pPr>
            <a:r>
              <a:rPr lang="en-GB" sz="2200" dirty="0"/>
              <a:t>Series of women-only 5k and 10k races staged at different locations around the country in May, June and July</a:t>
            </a:r>
          </a:p>
          <a:p>
            <a:pPr lvl="1"/>
            <a:r>
              <a:rPr lang="en-GB" sz="2200" dirty="0"/>
              <a:t>1000s of fundraisers in a single location at a single point in time, raising money for one charity</a:t>
            </a:r>
          </a:p>
          <a:p>
            <a:endParaRPr lang="en-GB" sz="2200" dirty="0"/>
          </a:p>
          <a:p>
            <a:r>
              <a:rPr lang="en-GB" sz="2200" dirty="0"/>
              <a:t>Do they compete with fundraisers for other charities?</a:t>
            </a:r>
          </a:p>
          <a:p>
            <a:r>
              <a:rPr lang="en-GB" sz="2200" dirty="0"/>
              <a:t>Do they compete against each other? </a:t>
            </a:r>
          </a:p>
          <a:p>
            <a:pPr lvl="1"/>
            <a:r>
              <a:rPr lang="en-GB" sz="2200" dirty="0"/>
              <a:t>Mass event fundraisers raise less than DIY</a:t>
            </a:r>
          </a:p>
          <a:p>
            <a:endParaRPr lang="en-GB" sz="2200" dirty="0"/>
          </a:p>
          <a:p>
            <a:endParaRPr lang="en-GB" sz="2200" dirty="0"/>
          </a:p>
          <a:p>
            <a:pPr lvl="1"/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pic>
        <p:nvPicPr>
          <p:cNvPr id="4" name="Picture 12" descr="https://encrypted-tbn2.gstatic.com/images?q=tbn:ANd9GcSj12VSI1XSW2TawbUgvUj6st0xhlaTgyJ-V4d8x6mkPC5eiYC_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769" y="806624"/>
            <a:ext cx="3886403" cy="290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EDB9FE-618C-4DCA-ACAF-B278EF11667E}"/>
              </a:ext>
            </a:extLst>
          </p:cNvPr>
          <p:cNvSpPr/>
          <p:nvPr/>
        </p:nvSpPr>
        <p:spPr>
          <a:xfrm>
            <a:off x="7616755" y="4024324"/>
            <a:ext cx="43764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4C4C4C"/>
                </a:solidFill>
                <a:latin typeface="+mj-lt"/>
              </a:rPr>
              <a:t>The key problem is funding cannibalism….. Because people on average are limited in how much they’re willing to donate to good causes, if someone donates $100 to the ALS Association, he or she will likely donate less to other charities</a:t>
            </a:r>
            <a:r>
              <a:rPr lang="en-GB" dirty="0">
                <a:solidFill>
                  <a:srgbClr val="4C4C4C"/>
                </a:solidFill>
                <a:latin typeface="+mj-lt"/>
              </a:rPr>
              <a:t> (William MacAskill)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833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274973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Competition in P2P fundraising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600536"/>
            <a:ext cx="10800008" cy="4684354"/>
          </a:xfrm>
        </p:spPr>
        <p:txBody>
          <a:bodyPr>
            <a:normAutofit/>
          </a:bodyPr>
          <a:lstStyle/>
          <a:p>
            <a:endParaRPr lang="en-GB" sz="2200" dirty="0"/>
          </a:p>
          <a:p>
            <a:r>
              <a:rPr lang="en-GB" sz="2200" dirty="0"/>
              <a:t>We look at P2P donations by month within local areas for two causes (CRUK and other)</a:t>
            </a:r>
          </a:p>
          <a:p>
            <a:endParaRPr lang="en-GB" sz="2200" dirty="0"/>
          </a:p>
          <a:p>
            <a:r>
              <a:rPr lang="en-GB" sz="2200" dirty="0"/>
              <a:t>We estimate the effect of changes in the number of fundraisers for CRUK on total donations raised for CRUK and for other charities</a:t>
            </a:r>
          </a:p>
          <a:p>
            <a:endParaRPr lang="en-GB" sz="2200" dirty="0"/>
          </a:p>
          <a:p>
            <a:r>
              <a:rPr lang="en-GB" sz="2200" dirty="0"/>
              <a:t>We exploit variation in the number of fundraisers for CRUK linked to the timing of </a:t>
            </a:r>
            <a:r>
              <a:rPr lang="en-GB" sz="2200" dirty="0" err="1"/>
              <a:t>RfL</a:t>
            </a:r>
            <a:r>
              <a:rPr lang="en-GB" sz="2200" dirty="0"/>
              <a:t> races (staggered across May, June, July)</a:t>
            </a:r>
          </a:p>
          <a:p>
            <a:pPr lvl="1"/>
            <a:r>
              <a:rPr lang="en-GB" sz="2200" dirty="0"/>
              <a:t>We also use capacity constraints associated with specific race venues as an instrument for the number of CRUK fundraisers (plausibly exogenous variation in the number of fundraisers in different locations)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167529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405" y="1442434"/>
            <a:ext cx="7970882" cy="47523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82581" y="682581"/>
            <a:ext cx="9808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Number of fundraisers, CRUK and Other charities, by month: Feb 09 – Nov 10</a:t>
            </a:r>
          </a:p>
        </p:txBody>
      </p:sp>
    </p:spTree>
    <p:extLst>
      <p:ext uri="{BB962C8B-B14F-4D97-AF65-F5344CB8AC3E}">
        <p14:creationId xmlns:p14="http://schemas.microsoft.com/office/powerpoint/2010/main" val="26367210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80" y="511247"/>
            <a:ext cx="10515600" cy="4351338"/>
          </a:xfrm>
        </p:spPr>
        <p:txBody>
          <a:bodyPr>
            <a:noAutofit/>
          </a:bodyPr>
          <a:lstStyle/>
          <a:p>
            <a:r>
              <a:rPr lang="en-GB" sz="2400" b="1" dirty="0"/>
              <a:t>How does the increase in fundraisers for CRUK affect the amount of money received by CRUK and other charities? </a:t>
            </a:r>
          </a:p>
          <a:p>
            <a:endParaRPr lang="en-GB" sz="2200" u="sng" dirty="0"/>
          </a:p>
          <a:p>
            <a:r>
              <a:rPr lang="en-GB" sz="2200" u="sng" dirty="0"/>
              <a:t>Impact of </a:t>
            </a:r>
            <a:r>
              <a:rPr lang="en-GB" sz="2200" u="sng" dirty="0" err="1"/>
              <a:t>RfL</a:t>
            </a:r>
            <a:r>
              <a:rPr lang="en-GB" sz="2200" u="sng" dirty="0"/>
              <a:t> on fundraisers</a:t>
            </a:r>
          </a:p>
          <a:p>
            <a:r>
              <a:rPr lang="en-GB" sz="2200" dirty="0"/>
              <a:t>Some fundraisers may be diverted (↑CRUK, ↓OTHER)</a:t>
            </a:r>
          </a:p>
          <a:p>
            <a:r>
              <a:rPr lang="en-GB" sz="2200" dirty="0"/>
              <a:t>Some new fundraisers may be attracted - increasing fundraising competition (?)</a:t>
            </a:r>
          </a:p>
          <a:p>
            <a:r>
              <a:rPr lang="en-GB" sz="2200" dirty="0"/>
              <a:t>The fundraiser mix will change (?)</a:t>
            </a:r>
          </a:p>
          <a:p>
            <a:endParaRPr lang="en-GB" sz="2200" u="sng" dirty="0"/>
          </a:p>
          <a:p>
            <a:r>
              <a:rPr lang="en-GB" sz="2200" u="sng" dirty="0"/>
              <a:t>Impact of </a:t>
            </a:r>
            <a:r>
              <a:rPr lang="en-GB" sz="2200" u="sng" dirty="0" err="1"/>
              <a:t>RfL</a:t>
            </a:r>
            <a:r>
              <a:rPr lang="en-GB" sz="2200" u="sng" dirty="0"/>
              <a:t> on donors</a:t>
            </a:r>
          </a:p>
          <a:p>
            <a:r>
              <a:rPr lang="en-GB" sz="2200" dirty="0"/>
              <a:t>The donor pool may increase (new fundraisers access different social groups)</a:t>
            </a:r>
          </a:p>
          <a:p>
            <a:r>
              <a:rPr lang="en-GB" sz="2200" dirty="0"/>
              <a:t>But individual donors may give less</a:t>
            </a:r>
            <a:endParaRPr lang="en-GB" sz="2200" u="sng" dirty="0"/>
          </a:p>
          <a:p>
            <a:pPr lvl="1"/>
            <a:r>
              <a:rPr lang="en-GB" sz="2200" dirty="0"/>
              <a:t>If donors are altruistically motivated towards the charity (↓ CRUK)</a:t>
            </a:r>
          </a:p>
          <a:p>
            <a:pPr lvl="1"/>
            <a:r>
              <a:rPr lang="en-GB" sz="2200" dirty="0"/>
              <a:t>If donors start to receive multiple requests (↓ CRUK and OTHER)</a:t>
            </a:r>
          </a:p>
          <a:p>
            <a:pPr lvl="2"/>
            <a:endParaRPr lang="en-GB" sz="2200" dirty="0"/>
          </a:p>
          <a:p>
            <a:endParaRPr lang="en-GB" sz="2200" b="1" dirty="0"/>
          </a:p>
          <a:p>
            <a:endParaRPr lang="en-GB" sz="2200" dirty="0"/>
          </a:p>
          <a:p>
            <a:pPr lvl="1"/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1123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Own-charity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440765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results in a 0.8% increase in contributions to CRUK. Own charity elasticity &lt;1 indicates diminishing returns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3727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546817" y="5649772"/>
            <a:ext cx="3803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Peer-to-peer fundraising</a:t>
            </a:r>
          </a:p>
        </p:txBody>
      </p:sp>
      <p:sp>
        <p:nvSpPr>
          <p:cNvPr id="48" name="Oval 47"/>
          <p:cNvSpPr/>
          <p:nvPr/>
        </p:nvSpPr>
        <p:spPr>
          <a:xfrm>
            <a:off x="1293341" y="205344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67605" y="3550345"/>
            <a:ext cx="1386625" cy="10303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Charity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40798" y="4907440"/>
            <a:ext cx="3440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Traditional fundraising</a:t>
            </a:r>
          </a:p>
        </p:txBody>
      </p:sp>
      <p:sp>
        <p:nvSpPr>
          <p:cNvPr id="35" name="Oval 34"/>
          <p:cNvSpPr/>
          <p:nvPr/>
        </p:nvSpPr>
        <p:spPr>
          <a:xfrm>
            <a:off x="3847077" y="2127587"/>
            <a:ext cx="1034741" cy="6468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Donor</a:t>
            </a:r>
          </a:p>
        </p:txBody>
      </p:sp>
      <p:cxnSp>
        <p:nvCxnSpPr>
          <p:cNvPr id="43" name="Straight Arrow Connector 42"/>
          <p:cNvCxnSpPr>
            <a:endCxn id="35" idx="3"/>
          </p:cNvCxnSpPr>
          <p:nvPr/>
        </p:nvCxnSpPr>
        <p:spPr>
          <a:xfrm flipV="1">
            <a:off x="3157700" y="2679744"/>
            <a:ext cx="840911" cy="88169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2320007" y="2589348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745527" y="2799179"/>
            <a:ext cx="1512065" cy="7346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Individual</a:t>
            </a:r>
          </a:p>
          <a:p>
            <a:pPr algn="ctr"/>
            <a:r>
              <a:rPr lang="en-GB" sz="1600" dirty="0"/>
              <a:t>fundraiser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891799" y="4514510"/>
            <a:ext cx="1386625" cy="10303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Charity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8487839" y="3516373"/>
            <a:ext cx="938183" cy="103527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7744201" y="3553513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8764044" y="2755638"/>
            <a:ext cx="1512065" cy="7346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Individual</a:t>
            </a:r>
          </a:p>
          <a:p>
            <a:pPr algn="ctr"/>
            <a:r>
              <a:rPr lang="en-GB" sz="1600" dirty="0"/>
              <a:t>fundraiser</a:t>
            </a:r>
          </a:p>
        </p:txBody>
      </p:sp>
      <p:sp>
        <p:nvSpPr>
          <p:cNvPr id="42" name="Oval 41"/>
          <p:cNvSpPr/>
          <p:nvPr/>
        </p:nvSpPr>
        <p:spPr>
          <a:xfrm>
            <a:off x="5292235" y="1318057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sp>
        <p:nvSpPr>
          <p:cNvPr id="44" name="Oval 43"/>
          <p:cNvSpPr/>
          <p:nvPr/>
        </p:nvSpPr>
        <p:spPr>
          <a:xfrm>
            <a:off x="6837092" y="811597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7415567" y="1511885"/>
            <a:ext cx="198213" cy="1268894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6577874" y="1808685"/>
            <a:ext cx="834477" cy="96674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0020576" y="1356932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sp>
        <p:nvSpPr>
          <p:cNvPr id="52" name="Oval 51"/>
          <p:cNvSpPr/>
          <p:nvPr/>
        </p:nvSpPr>
        <p:spPr>
          <a:xfrm>
            <a:off x="8984147" y="572315"/>
            <a:ext cx="1328933" cy="66314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Donor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9639464" y="1304740"/>
            <a:ext cx="2" cy="146494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9636248" y="1997461"/>
            <a:ext cx="743725" cy="78331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281328" y="2067287"/>
            <a:ext cx="1731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Personal ask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924416" y="2061224"/>
            <a:ext cx="1731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Personal ask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16137" y="168152"/>
            <a:ext cx="5049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Members of fundraisers’ social network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176366" y="2754980"/>
            <a:ext cx="2103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Fundraising ask</a:t>
            </a:r>
          </a:p>
        </p:txBody>
      </p:sp>
    </p:spTree>
    <p:extLst>
      <p:ext uri="{BB962C8B-B14F-4D97-AF65-F5344CB8AC3E}">
        <p14:creationId xmlns:p14="http://schemas.microsoft.com/office/powerpoint/2010/main" val="15625371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Own-charity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440765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results in a 0.8% increase in contributions to CRUK. Own charity elasticity &lt;1 indicates diminishing returns</a:t>
            </a:r>
          </a:p>
          <a:p>
            <a:endParaRPr lang="en-GB" sz="2200" dirty="0"/>
          </a:p>
          <a:p>
            <a:r>
              <a:rPr lang="en-GB" sz="2200" dirty="0"/>
              <a:t>There is limited fundraiser diversion</a:t>
            </a:r>
          </a:p>
          <a:p>
            <a:pPr lvl="1"/>
            <a:r>
              <a:rPr lang="en-GB" sz="2200" dirty="0"/>
              <a:t>Each additional CRUK fundraiser reduces the number of fundraisers for other charities by 0.2</a:t>
            </a:r>
          </a:p>
          <a:p>
            <a:pPr lvl="1"/>
            <a:r>
              <a:rPr lang="en-GB" sz="2200" dirty="0"/>
              <a:t>Comes at the expense of “other running” not “other health”  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352113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Own-charity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440765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results in a 0.8% increase in contributions to CRUK. Own charity elasticity &lt;1 indicates diminishing returns</a:t>
            </a:r>
          </a:p>
          <a:p>
            <a:endParaRPr lang="en-GB" sz="2200" dirty="0"/>
          </a:p>
          <a:p>
            <a:r>
              <a:rPr lang="en-GB" sz="2200" dirty="0"/>
              <a:t>There is limited fundraiser diversion</a:t>
            </a:r>
          </a:p>
          <a:p>
            <a:pPr lvl="1"/>
            <a:r>
              <a:rPr lang="en-GB" sz="2200" dirty="0"/>
              <a:t>Each additional CRUK fundraiser reduces the number of fundraisers for other charities by 0.2</a:t>
            </a:r>
          </a:p>
          <a:p>
            <a:pPr lvl="1"/>
            <a:r>
              <a:rPr lang="en-GB" sz="2200" dirty="0"/>
              <a:t>Comes at the expense of “other running” not “other health”  </a:t>
            </a:r>
          </a:p>
          <a:p>
            <a:endParaRPr lang="en-GB" sz="2200" dirty="0"/>
          </a:p>
          <a:p>
            <a:r>
              <a:rPr lang="en-GB" sz="2200" dirty="0"/>
              <a:t>Explanation for diminishing returns is not that the marginal fundraisers are less effective</a:t>
            </a:r>
          </a:p>
          <a:p>
            <a:pPr lvl="1"/>
            <a:r>
              <a:rPr lang="en-GB" sz="2200" dirty="0"/>
              <a:t>1% increase in fundraisers for CRUK → 0.05% drop in the amount raised by individual fundraisers (including fundraiser fixed effects)</a:t>
            </a:r>
          </a:p>
          <a:p>
            <a:pPr lvl="1"/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619872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Own-charity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440765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results in a 0.8% increase in contributions to CRUK. Own charity elasticity &lt;1 indicates diminishing returns</a:t>
            </a:r>
          </a:p>
          <a:p>
            <a:endParaRPr lang="en-GB" sz="2200" dirty="0"/>
          </a:p>
          <a:p>
            <a:r>
              <a:rPr lang="en-GB" sz="2200" dirty="0"/>
              <a:t>There is limited fundraiser diversion</a:t>
            </a:r>
          </a:p>
          <a:p>
            <a:pPr lvl="1"/>
            <a:r>
              <a:rPr lang="en-GB" sz="2200" dirty="0"/>
              <a:t>Each additional CRUK fundraiser reduces the number of fundraisers for other charities by 0.2</a:t>
            </a:r>
          </a:p>
          <a:p>
            <a:pPr lvl="1"/>
            <a:r>
              <a:rPr lang="en-GB" sz="2200" dirty="0"/>
              <a:t>Comes at the expense of “other running” not “other health”  </a:t>
            </a:r>
          </a:p>
          <a:p>
            <a:endParaRPr lang="en-GB" sz="2200" dirty="0"/>
          </a:p>
          <a:p>
            <a:r>
              <a:rPr lang="en-GB" sz="2200" dirty="0"/>
              <a:t>Explanation for diminishing returns is not that the marginal fundraisers are less effective</a:t>
            </a:r>
          </a:p>
          <a:p>
            <a:pPr lvl="1"/>
            <a:r>
              <a:rPr lang="en-GB" sz="2200" dirty="0"/>
              <a:t>1% increase in fundraisers for CRUK → 0.05% drop in the amount raised by individual fundraisers (including fundraiser fixed effects)</a:t>
            </a:r>
          </a:p>
          <a:p>
            <a:pPr lvl="1"/>
            <a:endParaRPr lang="en-GB" sz="2200" dirty="0"/>
          </a:p>
          <a:p>
            <a:pPr lvl="1"/>
            <a:r>
              <a:rPr lang="en-GB" sz="2200" b="1" dirty="0"/>
              <a:t>The results indicate a negative, albeit small, effect of increased fundraiser competition</a:t>
            </a:r>
          </a:p>
          <a:p>
            <a:pPr lvl="1"/>
            <a:r>
              <a:rPr lang="en-GB" sz="2200" b="1" dirty="0"/>
              <a:t>Participants in mass events do take donations away from each other, but to a limited extent</a:t>
            </a:r>
          </a:p>
          <a:p>
            <a:pPr lvl="1"/>
            <a:r>
              <a:rPr lang="en-GB" sz="2200" b="1" dirty="0"/>
              <a:t>More participants mainly means lots more donations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336256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Cross-charity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626293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leads to a 0.08% decrease in contributions to other (not statistically significant)</a:t>
            </a:r>
          </a:p>
          <a:p>
            <a:endParaRPr lang="en-GB" sz="2200" dirty="0"/>
          </a:p>
          <a:p>
            <a:r>
              <a:rPr lang="en-GB" sz="2200" dirty="0"/>
              <a:t>This is consistent with there being little fundraiser diversion</a:t>
            </a:r>
          </a:p>
          <a:p>
            <a:pPr lvl="1"/>
            <a:r>
              <a:rPr lang="en-GB" sz="2200" dirty="0"/>
              <a:t>Any diversion comes from other running not other health</a:t>
            </a:r>
          </a:p>
          <a:p>
            <a:endParaRPr lang="en-GB" sz="2200" dirty="0"/>
          </a:p>
          <a:p>
            <a:r>
              <a:rPr lang="en-GB" sz="2200" dirty="0"/>
              <a:t>Similarly, at the fundraiser level, there is little negative effect of an increase in CRUK fundraisers on the amount raised by individual fundraisers</a:t>
            </a:r>
          </a:p>
          <a:p>
            <a:endParaRPr lang="en-GB" sz="2200" dirty="0"/>
          </a:p>
          <a:p>
            <a:pPr lvl="1"/>
            <a:endParaRPr lang="en-GB" sz="2200" b="1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0434379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300730"/>
            <a:ext cx="10903039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Preliminary results: Cross-charity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10" y="1626293"/>
            <a:ext cx="11909190" cy="4811829"/>
          </a:xfrm>
        </p:spPr>
        <p:txBody>
          <a:bodyPr>
            <a:noAutofit/>
          </a:bodyPr>
          <a:lstStyle/>
          <a:p>
            <a:r>
              <a:rPr lang="en-GB" sz="2200" dirty="0"/>
              <a:t>1% increase in the number of fundraisers for CRUK leads to a 0.08% decrease in contributions to other (not statistically significant)</a:t>
            </a:r>
          </a:p>
          <a:p>
            <a:endParaRPr lang="en-GB" sz="2200" dirty="0"/>
          </a:p>
          <a:p>
            <a:r>
              <a:rPr lang="en-GB" sz="2200" dirty="0"/>
              <a:t>This is consistent with there being little fundraiser diversion</a:t>
            </a:r>
          </a:p>
          <a:p>
            <a:pPr lvl="1"/>
            <a:r>
              <a:rPr lang="en-GB" sz="2200" dirty="0"/>
              <a:t>Any diversion comes from other running not other health</a:t>
            </a:r>
          </a:p>
          <a:p>
            <a:endParaRPr lang="en-GB" sz="2200" dirty="0"/>
          </a:p>
          <a:p>
            <a:r>
              <a:rPr lang="en-GB" sz="2200" dirty="0"/>
              <a:t>Similarly, at the fundraiser level, there is little negative effect of an increase in CRUK fundraisers on the amount raised by individual fundraisers</a:t>
            </a:r>
          </a:p>
          <a:p>
            <a:endParaRPr lang="en-GB" sz="2200" dirty="0"/>
          </a:p>
          <a:p>
            <a:pPr lvl="1"/>
            <a:r>
              <a:rPr lang="en-GB" sz="2200" b="1" dirty="0"/>
              <a:t>The results indicate few negative </a:t>
            </a:r>
            <a:r>
              <a:rPr lang="en-GB" sz="2200" b="1" dirty="0" err="1"/>
              <a:t>spillover</a:t>
            </a:r>
            <a:r>
              <a:rPr lang="en-GB" sz="2200" b="1" dirty="0"/>
              <a:t> effects from a mass event for other charities</a:t>
            </a:r>
          </a:p>
          <a:p>
            <a:pPr lvl="1"/>
            <a:r>
              <a:rPr lang="en-GB" sz="2200" b="1" dirty="0"/>
              <a:t>Fears of “fundraising cannibalism” for other charities are exaggerated </a:t>
            </a:r>
          </a:p>
          <a:p>
            <a:pPr lvl="1"/>
            <a:endParaRPr lang="en-GB" sz="2200" b="1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026494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690688"/>
            <a:ext cx="10515600" cy="4351338"/>
          </a:xfrm>
        </p:spPr>
        <p:txBody>
          <a:bodyPr>
            <a:normAutofit/>
          </a:bodyPr>
          <a:lstStyle/>
          <a:p>
            <a:endParaRPr lang="en-GB" sz="2400" u="sng" dirty="0"/>
          </a:p>
          <a:p>
            <a:r>
              <a:rPr lang="en-GB" sz="2400" dirty="0"/>
              <a:t>What does P2P fundraising look like?</a:t>
            </a:r>
          </a:p>
          <a:p>
            <a:endParaRPr lang="en-GB" sz="2400" dirty="0"/>
          </a:p>
          <a:p>
            <a:r>
              <a:rPr lang="en-GB" sz="2400" dirty="0"/>
              <a:t>The importance of social interactions</a:t>
            </a:r>
          </a:p>
          <a:p>
            <a:endParaRPr lang="en-GB" sz="2400" dirty="0"/>
          </a:p>
          <a:p>
            <a:r>
              <a:rPr lang="en-GB" sz="2400" dirty="0"/>
              <a:t>Competition in P2P fundraising (mass events)</a:t>
            </a:r>
          </a:p>
          <a:p>
            <a:endParaRPr lang="en-GB" sz="2400" dirty="0"/>
          </a:p>
          <a:p>
            <a:r>
              <a:rPr lang="en-GB" sz="2400" b="1" dirty="0"/>
              <a:t>Discussion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171495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99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891" y="1635577"/>
            <a:ext cx="11158518" cy="47812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P2P is currently the most successful “networked model” for the charity sector</a:t>
            </a:r>
          </a:p>
          <a:p>
            <a:r>
              <a:rPr lang="en-GB" sz="2000" dirty="0"/>
              <a:t>It is a model of giving in which social interactions are the key driver</a:t>
            </a:r>
          </a:p>
          <a:p>
            <a:r>
              <a:rPr lang="en-GB" sz="2000" dirty="0"/>
              <a:t>Attractive for charities, leveraging personal connections to bring in new donors</a:t>
            </a:r>
          </a:p>
          <a:p>
            <a:pPr lvl="1"/>
            <a:r>
              <a:rPr lang="en-GB" sz="2000" dirty="0"/>
              <a:t>Little evidence of fundraising cannibalism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818725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99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891" y="1635577"/>
            <a:ext cx="11158518" cy="47812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P2P is currently the most successful “networked model” for the charity sector</a:t>
            </a:r>
          </a:p>
          <a:p>
            <a:r>
              <a:rPr lang="en-GB" sz="2000" dirty="0"/>
              <a:t>It is a model of giving in which social interactions are the key driver</a:t>
            </a:r>
          </a:p>
          <a:p>
            <a:r>
              <a:rPr lang="en-GB" sz="2000" dirty="0"/>
              <a:t>Attractive for charities, leveraging personal connections to bring in new donors</a:t>
            </a:r>
          </a:p>
          <a:p>
            <a:pPr lvl="1"/>
            <a:r>
              <a:rPr lang="en-GB" sz="2000" dirty="0"/>
              <a:t>Little evidence of fundraising cannibalism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Is this desirable?</a:t>
            </a:r>
          </a:p>
          <a:p>
            <a:r>
              <a:rPr lang="en-GB" sz="2000" dirty="0"/>
              <a:t>Success means attracting the most individual fundraisers = running the best events. </a:t>
            </a:r>
          </a:p>
          <a:p>
            <a:pPr lvl="1"/>
            <a:r>
              <a:rPr lang="en-GB" sz="2000" dirty="0"/>
              <a:t>CRUK diverts fundraisers from other running events, not other health charities</a:t>
            </a:r>
          </a:p>
          <a:p>
            <a:r>
              <a:rPr lang="en-GB" sz="2000" dirty="0"/>
              <a:t>No worse than alternative in which donors respond to unwanted pressure from professional fundraisers (Della </a:t>
            </a:r>
            <a:r>
              <a:rPr lang="en-GB" sz="2000" dirty="0" err="1"/>
              <a:t>Vigna</a:t>
            </a:r>
            <a:r>
              <a:rPr lang="en-GB" sz="2000" dirty="0"/>
              <a:t> et al, 2015; </a:t>
            </a:r>
            <a:r>
              <a:rPr lang="en-GB" sz="2000" dirty="0" err="1"/>
              <a:t>Andreoni</a:t>
            </a:r>
            <a:r>
              <a:rPr lang="en-GB" sz="2000" dirty="0"/>
              <a:t> et al, 2017)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406451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99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891" y="1635577"/>
            <a:ext cx="11158518" cy="47812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P2P is currently the most successful “networked model” for the charity sector</a:t>
            </a:r>
          </a:p>
          <a:p>
            <a:r>
              <a:rPr lang="en-GB" sz="2000" dirty="0"/>
              <a:t>It is a model of giving in which social interactions are the key driver</a:t>
            </a:r>
          </a:p>
          <a:p>
            <a:r>
              <a:rPr lang="en-GB" sz="2000" dirty="0"/>
              <a:t>Attractive for charities, leveraging personal connections to bring in new donors</a:t>
            </a:r>
          </a:p>
          <a:p>
            <a:pPr lvl="1"/>
            <a:r>
              <a:rPr lang="en-GB" sz="2000" dirty="0"/>
              <a:t>Little evidence of fundraising cannibalism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Is this desirable?</a:t>
            </a:r>
          </a:p>
          <a:p>
            <a:r>
              <a:rPr lang="en-GB" sz="2000" dirty="0"/>
              <a:t>Success means attracting the most individual fundraisers = running the best events. </a:t>
            </a:r>
          </a:p>
          <a:p>
            <a:pPr lvl="1"/>
            <a:r>
              <a:rPr lang="en-GB" sz="2000" dirty="0"/>
              <a:t>CRUK diverts fundraisers from other running events, not other health charities</a:t>
            </a:r>
          </a:p>
          <a:p>
            <a:r>
              <a:rPr lang="en-GB" sz="2000" dirty="0"/>
              <a:t>No worse than alternative in which donors respond to unwanted pressure from professional fundraisers (Della </a:t>
            </a:r>
            <a:r>
              <a:rPr lang="en-GB" sz="2000" dirty="0" err="1"/>
              <a:t>Vigna</a:t>
            </a:r>
            <a:r>
              <a:rPr lang="en-GB" sz="2000" dirty="0"/>
              <a:t> et al, 2015; </a:t>
            </a:r>
            <a:r>
              <a:rPr lang="en-GB" sz="2000" dirty="0" err="1"/>
              <a:t>Andreoni</a:t>
            </a:r>
            <a:r>
              <a:rPr lang="en-GB" sz="2000" dirty="0"/>
              <a:t> et al, 2017)</a:t>
            </a:r>
          </a:p>
          <a:p>
            <a:endParaRPr lang="en-GB" sz="2000" dirty="0"/>
          </a:p>
          <a:p>
            <a:r>
              <a:rPr lang="en-GB" sz="2000" dirty="0"/>
              <a:t>Challenge to find alternative networked model that focuses on what charities deliver 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3251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8907-9DF8-47A9-A8C8-902D349AFB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99E79A-33F5-450D-A8A1-590F8F2BBE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9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360" y="935838"/>
            <a:ext cx="6913983" cy="5206481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P2P fundraising is not new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But it is being transformed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Online fundraising platforms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Mass participation events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Broader societal changes</a:t>
            </a:r>
          </a:p>
          <a:p>
            <a:pPr lvl="1"/>
            <a:endParaRPr lang="en-GB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1026" name="Picture 2" descr="Image result for paper sponsorship for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6664" y="224770"/>
            <a:ext cx="1971805" cy="255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658" y="2776518"/>
            <a:ext cx="3256952" cy="380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https://encrypted-tbn2.gstatic.com/images?q=tbn:ANd9GcSj12VSI1XSW2TawbUgvUj6st0xhlaTgyJ-V4d8x6mkPC5eiYC_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028" y="3657600"/>
            <a:ext cx="3450030" cy="257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63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672" y="605444"/>
            <a:ext cx="5159829" cy="5411752"/>
          </a:xfrm>
        </p:spPr>
        <p:txBody>
          <a:bodyPr>
            <a:normAutofit/>
          </a:bodyPr>
          <a:lstStyle/>
          <a:p>
            <a:r>
              <a:rPr lang="en-GB" sz="2000" b="1" dirty="0"/>
              <a:t>The old way</a:t>
            </a:r>
          </a:p>
          <a:p>
            <a:endParaRPr lang="en-GB" sz="2000" dirty="0"/>
          </a:p>
          <a:p>
            <a:r>
              <a:rPr lang="en-GB" sz="2000" dirty="0"/>
              <a:t>Individuals as (passive) consumers</a:t>
            </a:r>
          </a:p>
          <a:p>
            <a:r>
              <a:rPr lang="en-GB" sz="2000" dirty="0"/>
              <a:t>Authority and information come from traditional institutions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022" y="605444"/>
            <a:ext cx="5925978" cy="6484775"/>
          </a:xfrm>
        </p:spPr>
        <p:txBody>
          <a:bodyPr>
            <a:normAutofit/>
          </a:bodyPr>
          <a:lstStyle/>
          <a:p>
            <a:r>
              <a:rPr lang="en-GB" sz="2000" b="1" dirty="0"/>
              <a:t>The new, networked way</a:t>
            </a:r>
          </a:p>
          <a:p>
            <a:endParaRPr lang="en-GB" sz="2000" dirty="0"/>
          </a:p>
          <a:p>
            <a:r>
              <a:rPr lang="en-GB" sz="2000" dirty="0"/>
              <a:t>Individuals as sharers, shapers, producers, co-owners</a:t>
            </a:r>
          </a:p>
          <a:p>
            <a:r>
              <a:rPr lang="en-GB" sz="2000" dirty="0"/>
              <a:t>Authority and information are personalized and networked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805475" y="1540166"/>
            <a:ext cx="1380930" cy="513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DE5F85F-B507-4BD3-A5D9-4A97575F6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60" y="2915101"/>
            <a:ext cx="499682" cy="499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99F15F-0B16-453C-B777-F70DDC6960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954" y="2858096"/>
            <a:ext cx="475107" cy="5652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F2C5656-96A0-4653-BF33-1D803C3CBC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693" y="2907744"/>
            <a:ext cx="712661" cy="4792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7C42503-0B81-4FB6-9586-1025A4E59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764" y="2920031"/>
            <a:ext cx="729044" cy="45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19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672" y="605444"/>
            <a:ext cx="5303728" cy="5411752"/>
          </a:xfrm>
        </p:spPr>
        <p:txBody>
          <a:bodyPr>
            <a:normAutofit/>
          </a:bodyPr>
          <a:lstStyle/>
          <a:p>
            <a:r>
              <a:rPr lang="en-GB" sz="2000" b="1" dirty="0"/>
              <a:t>The old way</a:t>
            </a:r>
          </a:p>
          <a:p>
            <a:endParaRPr lang="en-GB" sz="2000" dirty="0"/>
          </a:p>
          <a:p>
            <a:r>
              <a:rPr lang="en-GB" sz="2000" dirty="0"/>
              <a:t>Individuals as (passive) consumers</a:t>
            </a:r>
          </a:p>
          <a:p>
            <a:r>
              <a:rPr lang="en-GB" sz="2000" dirty="0"/>
              <a:t>Authority and information come from traditional institutions</a:t>
            </a:r>
          </a:p>
          <a:p>
            <a:endParaRPr lang="en-GB" sz="2000" dirty="0"/>
          </a:p>
          <a:p>
            <a:r>
              <a:rPr lang="en-GB" sz="1900" dirty="0"/>
              <a:t>2016 public trust in UK charities was down to 5.7 (out of 10) from 6.7 in 2012, 2014</a:t>
            </a:r>
          </a:p>
          <a:p>
            <a:pPr lvl="1"/>
            <a:r>
              <a:rPr lang="en-GB" sz="1900" dirty="0"/>
              <a:t>Charity mismanagement</a:t>
            </a:r>
          </a:p>
          <a:p>
            <a:pPr lvl="1"/>
            <a:r>
              <a:rPr lang="en-GB" sz="1900" dirty="0"/>
              <a:t>Perceived excessive fundraising pressure</a:t>
            </a:r>
          </a:p>
          <a:p>
            <a:pPr lvl="2"/>
            <a:r>
              <a:rPr lang="en-US" sz="1900" dirty="0"/>
              <a:t>74% agree that some fundraising techniques make them uncomfortable (up from 60% in 2010)</a:t>
            </a:r>
            <a:endParaRPr lang="en-GB" sz="19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022" y="605444"/>
            <a:ext cx="5925978" cy="6484775"/>
          </a:xfrm>
        </p:spPr>
        <p:txBody>
          <a:bodyPr>
            <a:normAutofit/>
          </a:bodyPr>
          <a:lstStyle/>
          <a:p>
            <a:r>
              <a:rPr lang="en-GB" sz="2000" b="1" dirty="0"/>
              <a:t>The new, networked way</a:t>
            </a:r>
          </a:p>
          <a:p>
            <a:endParaRPr lang="en-GB" sz="2000" dirty="0"/>
          </a:p>
          <a:p>
            <a:r>
              <a:rPr lang="en-GB" sz="2000" dirty="0"/>
              <a:t>Individuals as sharers, shapers, producers, co-owners</a:t>
            </a:r>
          </a:p>
          <a:p>
            <a:r>
              <a:rPr lang="en-GB" sz="2000" dirty="0"/>
              <a:t>Authority and information are personalized and networked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024" y="5139137"/>
            <a:ext cx="2101072" cy="1633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60" y="2915101"/>
            <a:ext cx="499682" cy="4996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954" y="2858096"/>
            <a:ext cx="475107" cy="56521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693" y="2907744"/>
            <a:ext cx="712661" cy="4792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764" y="2920031"/>
            <a:ext cx="729044" cy="45462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86" y="5139137"/>
            <a:ext cx="2229561" cy="16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1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672" y="605444"/>
            <a:ext cx="5303728" cy="5411752"/>
          </a:xfrm>
        </p:spPr>
        <p:txBody>
          <a:bodyPr>
            <a:normAutofit/>
          </a:bodyPr>
          <a:lstStyle/>
          <a:p>
            <a:r>
              <a:rPr lang="en-GB" sz="2000" b="1" dirty="0"/>
              <a:t>The old way</a:t>
            </a:r>
          </a:p>
          <a:p>
            <a:endParaRPr lang="en-GB" sz="2000" dirty="0"/>
          </a:p>
          <a:p>
            <a:r>
              <a:rPr lang="en-GB" sz="2000" dirty="0"/>
              <a:t>Individuals as (passive) consumers</a:t>
            </a:r>
          </a:p>
          <a:p>
            <a:r>
              <a:rPr lang="en-GB" sz="2000" dirty="0"/>
              <a:t>Authority and information come from traditional institutions</a:t>
            </a:r>
          </a:p>
          <a:p>
            <a:endParaRPr lang="en-GB" sz="2000" dirty="0"/>
          </a:p>
          <a:p>
            <a:r>
              <a:rPr lang="en-GB" sz="1900" dirty="0"/>
              <a:t>2016 public trust in UK charities was down to 5.7 (out of 10) from 6.7 in 2012, 2014</a:t>
            </a:r>
          </a:p>
          <a:p>
            <a:pPr lvl="1"/>
            <a:r>
              <a:rPr lang="en-GB" sz="1900" dirty="0"/>
              <a:t>Charity mismanagement</a:t>
            </a:r>
          </a:p>
          <a:p>
            <a:pPr lvl="1"/>
            <a:r>
              <a:rPr lang="en-GB" sz="1900" dirty="0"/>
              <a:t>Perceived excessive fundraising pressure</a:t>
            </a:r>
          </a:p>
          <a:p>
            <a:pPr lvl="2"/>
            <a:r>
              <a:rPr lang="en-US" sz="1900" dirty="0"/>
              <a:t>74% agree that some fundraising techniques make them uncomfortable (up from 60% in 2010)</a:t>
            </a:r>
            <a:endParaRPr lang="en-GB" sz="19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022" y="605444"/>
            <a:ext cx="5925978" cy="6484775"/>
          </a:xfrm>
        </p:spPr>
        <p:txBody>
          <a:bodyPr>
            <a:normAutofit lnSpcReduction="10000"/>
          </a:bodyPr>
          <a:lstStyle/>
          <a:p>
            <a:r>
              <a:rPr lang="en-GB" sz="2000" b="1" dirty="0"/>
              <a:t>The new, networked way</a:t>
            </a:r>
          </a:p>
          <a:p>
            <a:endParaRPr lang="en-GB" sz="2000" dirty="0"/>
          </a:p>
          <a:p>
            <a:r>
              <a:rPr lang="en-GB" sz="2000" dirty="0"/>
              <a:t>Individuals as sharers, shapers, producers, co-owners</a:t>
            </a:r>
          </a:p>
          <a:p>
            <a:r>
              <a:rPr lang="en-GB" sz="2000" dirty="0"/>
              <a:t>Authority and information are personalized and networked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In the UK in 2015</a:t>
            </a:r>
          </a:p>
          <a:p>
            <a:pPr lvl="1"/>
            <a:r>
              <a:rPr lang="en-GB" sz="2000" dirty="0"/>
              <a:t>3.5m took part in the top 25 mass fundraising events</a:t>
            </a:r>
          </a:p>
          <a:p>
            <a:pPr lvl="1"/>
            <a:r>
              <a:rPr lang="en-GB" sz="2000" dirty="0"/>
              <a:t>32% sponsored someone (62% gave)</a:t>
            </a:r>
          </a:p>
          <a:p>
            <a:pPr lvl="1"/>
            <a:r>
              <a:rPr lang="en-GB" sz="2000" dirty="0"/>
              <a:t>P2P accounted for one-third of online donations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024" y="5139137"/>
            <a:ext cx="2101072" cy="1633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60" y="2915101"/>
            <a:ext cx="499682" cy="4996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954" y="2858096"/>
            <a:ext cx="475107" cy="56521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693" y="2907744"/>
            <a:ext cx="712661" cy="4792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764" y="2920031"/>
            <a:ext cx="729044" cy="45462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86" y="5139137"/>
            <a:ext cx="2229561" cy="1672171"/>
          </a:xfrm>
          <a:prstGeom prst="rect">
            <a:avLst/>
          </a:prstGeom>
        </p:spPr>
      </p:pic>
      <p:sp>
        <p:nvSpPr>
          <p:cNvPr id="11" name="Right Arrow 5">
            <a:extLst>
              <a:ext uri="{FF2B5EF4-FFF2-40B4-BE49-F238E27FC236}">
                <a16:creationId xmlns:a16="http://schemas.microsoft.com/office/drawing/2014/main" id="{E88546CE-A1A3-413D-9D4D-33FE04EFA7E6}"/>
              </a:ext>
            </a:extLst>
          </p:cNvPr>
          <p:cNvSpPr/>
          <p:nvPr/>
        </p:nvSpPr>
        <p:spPr>
          <a:xfrm>
            <a:off x="5336073" y="4323123"/>
            <a:ext cx="1080276" cy="513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8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690688"/>
            <a:ext cx="10515600" cy="4351338"/>
          </a:xfrm>
        </p:spPr>
        <p:txBody>
          <a:bodyPr>
            <a:normAutofit/>
          </a:bodyPr>
          <a:lstStyle/>
          <a:p>
            <a:endParaRPr lang="en-GB" sz="2400" u="sng" dirty="0"/>
          </a:p>
          <a:p>
            <a:r>
              <a:rPr lang="en-GB" sz="2400" dirty="0"/>
              <a:t>What does P2P fundraising look like?</a:t>
            </a:r>
          </a:p>
          <a:p>
            <a:endParaRPr lang="en-GB" sz="2400" dirty="0"/>
          </a:p>
          <a:p>
            <a:r>
              <a:rPr lang="en-GB" sz="2400" dirty="0"/>
              <a:t>The importance of social interactions</a:t>
            </a:r>
          </a:p>
          <a:p>
            <a:endParaRPr lang="en-GB" sz="2400" dirty="0"/>
          </a:p>
          <a:p>
            <a:r>
              <a:rPr lang="en-GB" sz="2400" dirty="0"/>
              <a:t>Competition in P2P fundraising (mass events)</a:t>
            </a:r>
          </a:p>
          <a:p>
            <a:endParaRPr lang="en-GB" sz="2400" dirty="0"/>
          </a:p>
          <a:p>
            <a:r>
              <a:rPr lang="en-GB" sz="2400" dirty="0"/>
              <a:t>Discussion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1473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3270</Words>
  <Application>Microsoft Office PowerPoint</Application>
  <PresentationFormat>Widescreen</PresentationFormat>
  <Paragraphs>654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Office Theme</vt:lpstr>
      <vt:lpstr>The changing face of philanthropy: Peer-to-peer (P2P) fundraising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PowerPoint Presentation</vt:lpstr>
      <vt:lpstr>Overview</vt:lpstr>
      <vt:lpstr>PowerPoint Presentation</vt:lpstr>
      <vt:lpstr>£ raised (% fundraisers)</vt:lpstr>
      <vt:lpstr>PowerPoint Presentation</vt:lpstr>
      <vt:lpstr>PowerPoint Presentation</vt:lpstr>
      <vt:lpstr>Overview</vt:lpstr>
      <vt:lpstr>Social interactions</vt:lpstr>
      <vt:lpstr>Social interactions</vt:lpstr>
      <vt:lpstr>Social interactions</vt:lpstr>
      <vt:lpstr>Social interactions</vt:lpstr>
      <vt:lpstr>Social interactions</vt:lpstr>
      <vt:lpstr>1. Peer effects</vt:lpstr>
      <vt:lpstr>1. Peer effects</vt:lpstr>
      <vt:lpstr>PowerPoint Presentation</vt:lpstr>
      <vt:lpstr>PowerPoint Presentation</vt:lpstr>
      <vt:lpstr>PowerPoint Presentation</vt:lpstr>
      <vt:lpstr>2. Competitive altruism</vt:lpstr>
      <vt:lpstr>2. Competitive altruism</vt:lpstr>
      <vt:lpstr>How much more do male donors give after a large donation? It depends on how attractive the (female) fundraiser is</vt:lpstr>
      <vt:lpstr>3. Group size effects</vt:lpstr>
      <vt:lpstr>3. Group size effects</vt:lpstr>
      <vt:lpstr>Relationship between group size and donation size</vt:lpstr>
      <vt:lpstr>Social interactions</vt:lpstr>
      <vt:lpstr>Overview</vt:lpstr>
      <vt:lpstr>Competition in P2P fundraising</vt:lpstr>
      <vt:lpstr>Competition in P2P fundraising</vt:lpstr>
      <vt:lpstr>PowerPoint Presentation</vt:lpstr>
      <vt:lpstr>PowerPoint Presentation</vt:lpstr>
      <vt:lpstr>Preliminary results: Own-charity elasticity</vt:lpstr>
      <vt:lpstr>Preliminary results: Own-charity elasticity</vt:lpstr>
      <vt:lpstr>Preliminary results: Own-charity elasticity</vt:lpstr>
      <vt:lpstr>Preliminary results: Own-charity elasticity</vt:lpstr>
      <vt:lpstr>Preliminary results: Cross-charity elasticity</vt:lpstr>
      <vt:lpstr>Preliminary results: Cross-charity elasticity</vt:lpstr>
      <vt:lpstr>Overview</vt:lpstr>
      <vt:lpstr>Discussion</vt:lpstr>
      <vt:lpstr>Discussion</vt:lpstr>
      <vt:lpstr>Discussion</vt:lpstr>
      <vt:lpstr>Thank you!</vt:lpstr>
    </vt:vector>
  </TitlesOfParts>
  <Company>University of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to peer fundraising</dc:title>
  <dc:creator>SL Smith</dc:creator>
  <cp:lastModifiedBy>Sarah Smith</cp:lastModifiedBy>
  <cp:revision>134</cp:revision>
  <dcterms:created xsi:type="dcterms:W3CDTF">2016-10-14T16:32:00Z</dcterms:created>
  <dcterms:modified xsi:type="dcterms:W3CDTF">2017-07-10T10:53:40Z</dcterms:modified>
</cp:coreProperties>
</file>