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511" r:id="rId4"/>
    <p:sldId id="512" r:id="rId5"/>
    <p:sldId id="515" r:id="rId6"/>
    <p:sldId id="517" r:id="rId7"/>
    <p:sldId id="519" r:id="rId8"/>
    <p:sldId id="521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663"/>
  </p:normalViewPr>
  <p:slideViewPr>
    <p:cSldViewPr snapToGrid="0" snapToObjects="1">
      <p:cViewPr varScale="1">
        <p:scale>
          <a:sx n="77" d="100"/>
          <a:sy n="77" d="100"/>
        </p:scale>
        <p:origin x="4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5076B-D82B-0747-B94C-CA1F43A3FA4D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8DEAB-4029-DE40-9E1F-950D0323E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0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C055A24-49BB-A248-A4D3-B9B20DA89D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8526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3075A-A856-A441-8609-64314CD564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1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410A-147C-8547-845E-5814293F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690C3-0701-C741-9405-D074F5235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E2555-77EB-3342-A137-5CC55839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0A036-1982-D147-BAB1-AFB51489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0A789-664B-B446-9C33-70851CF8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D4EE-CA6E-0D49-84B0-A7E29B3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5F8C1-FBA3-7C45-90C7-2D8ABA767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FE8DF-78ED-164C-A493-39FB395D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9E861-E127-824A-9877-370360EA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6DFA7-1B39-544C-B538-5FA192CA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BCFCD-1871-C941-B6DD-3AD396B4D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E892F-C5A4-944C-B02F-A18BC6CC4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3205-2125-9B4F-B012-0E9360DD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B5AF8-2AF3-9448-A0B5-CDEC43DD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591BD-FD37-6945-BAF7-2F8A5F23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0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2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8"/>
            </a:lvl1pPr>
            <a:lvl2pPr marL="0" indent="85717" algn="ctr">
              <a:spcBef>
                <a:spcPts val="0"/>
              </a:spcBef>
              <a:buSzTx/>
              <a:buNone/>
              <a:defRPr sz="1688"/>
            </a:lvl2pPr>
            <a:lvl3pPr marL="0" indent="171435" algn="ctr">
              <a:spcBef>
                <a:spcPts val="0"/>
              </a:spcBef>
              <a:buSzTx/>
              <a:buNone/>
              <a:defRPr sz="1688"/>
            </a:lvl3pPr>
            <a:lvl4pPr marL="0" indent="257153" algn="ctr">
              <a:spcBef>
                <a:spcPts val="0"/>
              </a:spcBef>
              <a:buSzTx/>
              <a:buNone/>
              <a:defRPr sz="1688"/>
            </a:lvl4pPr>
            <a:lvl5pPr marL="0" indent="342869" algn="ctr">
              <a:spcBef>
                <a:spcPts val="0"/>
              </a:spcBef>
              <a:buSzTx/>
              <a:buNone/>
              <a:defRPr sz="1688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8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88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88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88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88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627607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6F08-D849-414C-AD8A-9439E8AC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0380F-E691-9B43-93E0-026DAF968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A3F45-EDDE-094E-BAFD-8A17F509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30758-1337-6247-8E22-98EA2184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4B7EF-351E-7349-98BD-BF5A09D6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4054-FF64-5C48-9DCF-17361BA6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E7BEF-2558-A84A-AC5D-01DCCA3BA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FCE24-6563-DF4F-974F-9C4D871A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ED145-6025-144B-B8B8-048927CC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C6C38-87A1-2247-9ABE-1D70EC9C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7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0976-1293-3D49-A04D-7C2B2FC7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0664C-B96A-914B-8A95-3BF85B8C5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E23F0-3EC3-1843-B379-69CA594B5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0C493-27A7-E74E-B6E1-78B79D24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61CF5-1678-CB41-841E-EDDCA2E9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A1897-6B20-2B4F-B70C-6078C82A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6C60-D67E-0348-A8A0-A5001586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C068C-AF6D-8B42-A84D-88BBADA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F1AEF-A202-CE4C-ABE7-44E6CB2BD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F6A0A-3C40-E84E-9D1A-92B0998D4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AE7D3-E570-6C45-94D3-BBD84112E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F70AC-EC1A-604C-8C8F-E9011EC7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8E99E3-3399-D947-928B-3173E88E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F2BBF-C2CC-404F-995A-E7FE19CB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6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7700-0013-6D4C-90AD-927BD242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DB32C-B736-8345-B481-A487CCA1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35DAE-BCF0-DC4B-BF65-23C98134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C4DDA-0095-5847-9CC3-AF7EB8B4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3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FD1D62-A15B-304D-B953-C7D6D8BE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FC509-D70E-F448-9D88-D434447E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0F200-63E4-F749-BC57-9BB448EF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3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A7C4-975F-9D4E-A55B-294CC09F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AE930-93B6-0644-B7C3-FADCCB795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51590-A12C-4843-AB2D-CDC5D459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522F3-A584-8D45-88D7-43020DBC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476AC-432E-B74E-A715-43C57E2E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8339A-0EBD-F34A-897F-A7187DD7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9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2893-6CD1-7D4A-83DF-45EAFA72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B2CF1-F681-4548-BE41-487967D74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A1A81-F34C-C44A-996E-357B3C9FB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48BED-020E-EA48-BCD3-37923959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F8933-F666-8E43-AAEC-A4EC8FCE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B7E7F-B890-E04C-A3A1-41F7260C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16999C-5B0A-1C48-A916-43B937D1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E8A12-0AE3-F748-A2A4-0E568141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0CF3A-E0AB-A049-98CC-03CE4FEDE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B75D1-1685-D249-B178-54ADC3F879D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E9E9E-9F17-044C-A58E-33CE1B9CF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88DAA-8974-AE4A-8ED8-EA8922FC7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89430-9DA9-9B40-AD67-0DD741F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LECA5vtOaWQ?feature=oembed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Dublin is Ready!">
            <a:hlinkClick r:id="" action="ppaction://media"/>
            <a:extLst>
              <a:ext uri="{FF2B5EF4-FFF2-40B4-BE49-F238E27FC236}">
                <a16:creationId xmlns:a16="http://schemas.microsoft.com/office/drawing/2014/main" id="{1D7E2B43-E637-9A4A-B884-781E2253F0A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38411" y="478263"/>
            <a:ext cx="11323939" cy="59605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1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000D4A-2FF6-0045-89BC-153352E79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32"/>
          <a:stretch/>
        </p:blipFill>
        <p:spPr bwMode="auto">
          <a:xfrm>
            <a:off x="0" y="1"/>
            <a:ext cx="12192000" cy="687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59464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72C1B-9A0D-FE49-8040-CD2BD85E4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792" y="2268281"/>
            <a:ext cx="5514353" cy="1728000"/>
          </a:xfrm>
          <a:prstGeom prst="rect">
            <a:avLst/>
          </a:prstGeom>
          <a:effectLst>
            <a:outerShdw blurRad="482600" dir="720000" sx="84000" sy="84000" algn="ctr" rotWithShape="0">
              <a:schemeClr val="tx1">
                <a:alpha val="80000"/>
              </a:scheme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59088D-1727-124F-922B-5EF7AE4DD65D}"/>
              </a:ext>
            </a:extLst>
          </p:cNvPr>
          <p:cNvGrpSpPr/>
          <p:nvPr/>
        </p:nvGrpSpPr>
        <p:grpSpPr>
          <a:xfrm>
            <a:off x="6235838" y="5635396"/>
            <a:ext cx="3848107" cy="549720"/>
            <a:chOff x="3925007" y="5404501"/>
            <a:chExt cx="4778435" cy="6826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9FE328-65C6-F549-9D44-1C30ABE27F42}"/>
                </a:ext>
              </a:extLst>
            </p:cNvPr>
            <p:cNvGrpSpPr/>
            <p:nvPr/>
          </p:nvGrpSpPr>
          <p:grpSpPr>
            <a:xfrm>
              <a:off x="5550794" y="5404501"/>
              <a:ext cx="3152648" cy="602031"/>
              <a:chOff x="4375013" y="5139063"/>
              <a:chExt cx="4542664" cy="867469"/>
            </a:xfrm>
          </p:grpSpPr>
          <p:pic>
            <p:nvPicPr>
              <p:cNvPr id="11" name="Picture 10" descr="tcd logo inverse.png">
                <a:extLst>
                  <a:ext uri="{FF2B5EF4-FFF2-40B4-BE49-F238E27FC236}">
                    <a16:creationId xmlns:a16="http://schemas.microsoft.com/office/drawing/2014/main" id="{5E90CC60-5398-3C4C-A0B1-FB2FC1123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235" y="5139063"/>
                <a:ext cx="1449442" cy="86746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3BA000-3989-DF40-AFAB-0C24F4AED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1611" y="5244128"/>
                <a:ext cx="419099" cy="615335"/>
              </a:xfrm>
              <a:prstGeom prst="rect">
                <a:avLst/>
              </a:prstGeom>
            </p:spPr>
          </p:pic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C5514C48-458B-CA42-BD40-65D3B5884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8839" y="5389922"/>
                <a:ext cx="1066800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E81098D-2AD7-844A-94C7-304FBD5D9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2800" t="22036" r="8818" b="27262"/>
              <a:stretch/>
            </p:blipFill>
            <p:spPr>
              <a:xfrm>
                <a:off x="4375013" y="5298130"/>
                <a:ext cx="1146178" cy="49819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25E0FB-5EE1-844E-9670-3CCC5CAA2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25007" y="5405101"/>
              <a:ext cx="1509156" cy="68202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3F39FA2-4B27-9F45-9D70-337A76AB05E8}"/>
              </a:ext>
            </a:extLst>
          </p:cNvPr>
          <p:cNvSpPr txBox="1"/>
          <p:nvPr/>
        </p:nvSpPr>
        <p:spPr>
          <a:xfrm>
            <a:off x="655320" y="147382"/>
            <a:ext cx="1017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ERNOP </a:t>
            </a:r>
            <a:r>
              <a:rPr lang="en-US" sz="4000" b="1" dirty="0" smtClean="0">
                <a:solidFill>
                  <a:schemeClr val="bg1"/>
                </a:solidFill>
              </a:rPr>
              <a:t>July 1-2, 2021  </a:t>
            </a:r>
            <a:r>
              <a:rPr lang="en-US" sz="4000" b="1" dirty="0">
                <a:solidFill>
                  <a:schemeClr val="bg1"/>
                </a:solidFill>
              </a:rPr>
              <a:t>- Dublin Welcomes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07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7"/>
          <a:stretch/>
        </p:blipFill>
        <p:spPr>
          <a:xfrm>
            <a:off x="9525" y="14289"/>
            <a:ext cx="121824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896" y="1383566"/>
            <a:ext cx="6702538" cy="3558137"/>
          </a:xfrm>
          <a:prstGeom prst="rect">
            <a:avLst/>
          </a:prstGeom>
        </p:spPr>
      </p:pic>
      <p:sp>
        <p:nvSpPr>
          <p:cNvPr id="15" name="Shape 74"/>
          <p:cNvSpPr/>
          <p:nvPr/>
        </p:nvSpPr>
        <p:spPr>
          <a:xfrm>
            <a:off x="2091780" y="2284664"/>
            <a:ext cx="1432455" cy="86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ctr" defTabSz="309534">
              <a:defRPr sz="1800">
                <a:solidFill>
                  <a:srgbClr val="000000"/>
                </a:solidFill>
              </a:defRPr>
            </a:pPr>
            <a:r>
              <a:rPr lang="ga-IE"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  <a:t>15 </a:t>
            </a:r>
            <a:r>
              <a:rPr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  <a:t>minutes</a:t>
            </a:r>
          </a:p>
          <a:p>
            <a:pPr algn="ctr" defTabSz="309534">
              <a:defRPr sz="1800">
                <a:solidFill>
                  <a:srgbClr val="000000"/>
                </a:solidFill>
              </a:defRPr>
            </a:pPr>
            <a:r>
              <a:rPr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  <a:t>transfer</a:t>
            </a:r>
            <a:r>
              <a:rPr lang="en-IE"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  <a:t> to </a:t>
            </a:r>
            <a:br>
              <a:rPr lang="en-IE"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</a:br>
            <a:r>
              <a:rPr lang="en-IE" b="1" kern="0" dirty="0">
                <a:solidFill>
                  <a:srgbClr val="FFFFFF"/>
                </a:solidFill>
                <a:latin typeface="Calibri"/>
                <a:ea typeface="Foro-Black"/>
                <a:cs typeface="Calibri"/>
                <a:sym typeface="Foro-Black"/>
              </a:rPr>
              <a:t>city </a:t>
            </a:r>
            <a:endParaRPr b="1" kern="0" dirty="0">
              <a:solidFill>
                <a:srgbClr val="FFFFFF"/>
              </a:solidFill>
              <a:latin typeface="Calibri"/>
              <a:ea typeface="Foro-Black"/>
              <a:cs typeface="Calibri"/>
              <a:sym typeface="Foro-Black"/>
            </a:endParaRPr>
          </a:p>
        </p:txBody>
      </p:sp>
      <p:pic>
        <p:nvPicPr>
          <p:cNvPr id="17" name="pasted-image.pd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6857" y="5027817"/>
            <a:ext cx="626688" cy="616557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>
                <a:alpha val="44615"/>
              </a:srgbClr>
            </a:outerShdw>
          </a:effectLst>
        </p:spPr>
      </p:pic>
      <p:sp>
        <p:nvSpPr>
          <p:cNvPr id="18" name="Shape 82"/>
          <p:cNvSpPr/>
          <p:nvPr/>
        </p:nvSpPr>
        <p:spPr>
          <a:xfrm>
            <a:off x="2953109" y="5100605"/>
            <a:ext cx="2002151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309534">
              <a:defRPr sz="1800">
                <a:solidFill>
                  <a:srgbClr val="000000"/>
                </a:solidFill>
              </a:defRPr>
            </a:pPr>
            <a:r>
              <a:rPr sz="1400" kern="0" dirty="0">
                <a:solidFill>
                  <a:srgbClr val="FFFFFF"/>
                </a:solidFill>
                <a:latin typeface="Calibri"/>
                <a:ea typeface="Foro-Bold"/>
                <a:cs typeface="Calibri"/>
                <a:sym typeface="Foro-Bold"/>
              </a:rPr>
              <a:t>US Customs &amp; immigration</a:t>
            </a:r>
            <a:r>
              <a:rPr lang="ga-IE" sz="1400" kern="0" dirty="0">
                <a:solidFill>
                  <a:srgbClr val="000000"/>
                </a:solidFill>
                <a:latin typeface="Calibri"/>
                <a:ea typeface="Foro-Bold"/>
                <a:cs typeface="Calibri"/>
                <a:sym typeface="Foro-Bold"/>
              </a:rPr>
              <a:t/>
            </a:r>
            <a:br>
              <a:rPr lang="ga-IE" sz="1400" kern="0" dirty="0">
                <a:solidFill>
                  <a:srgbClr val="000000"/>
                </a:solidFill>
                <a:latin typeface="Calibri"/>
                <a:ea typeface="Foro-Bold"/>
                <a:cs typeface="Calibri"/>
                <a:sym typeface="Foro-Bold"/>
              </a:rPr>
            </a:br>
            <a:r>
              <a:rPr sz="1400" kern="0" dirty="0">
                <a:solidFill>
                  <a:srgbClr val="FFFFFF"/>
                </a:solidFill>
                <a:latin typeface="Calibri"/>
                <a:ea typeface="Foro-Bold"/>
                <a:cs typeface="Calibri"/>
                <a:sym typeface="Foro-Bold"/>
              </a:rPr>
              <a:t>based in Dublin Airport</a:t>
            </a:r>
          </a:p>
        </p:txBody>
      </p:sp>
      <p:pic>
        <p:nvPicPr>
          <p:cNvPr id="19" name="pasted-image.pdf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50167" y="4687424"/>
            <a:ext cx="626688" cy="616557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>
                <a:alpha val="44615"/>
              </a:srgbClr>
            </a:outerShdw>
          </a:effectLst>
        </p:spPr>
      </p:pic>
      <p:sp>
        <p:nvSpPr>
          <p:cNvPr id="20" name="Shape 83"/>
          <p:cNvSpPr/>
          <p:nvPr/>
        </p:nvSpPr>
        <p:spPr>
          <a:xfrm>
            <a:off x="9276419" y="4763054"/>
            <a:ext cx="1760097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309534">
              <a:defRPr sz="1800">
                <a:solidFill>
                  <a:srgbClr val="000000"/>
                </a:solidFill>
              </a:defRPr>
            </a:pPr>
            <a:r>
              <a:rPr sz="1600" kern="0" dirty="0">
                <a:solidFill>
                  <a:srgbClr val="FFFFFF"/>
                </a:solidFill>
                <a:latin typeface="Calibri"/>
                <a:ea typeface="Foro-Bold"/>
                <a:cs typeface="Calibri"/>
                <a:sym typeface="Foro-Bold"/>
              </a:rPr>
              <a:t>A compact, walkable</a:t>
            </a:r>
          </a:p>
          <a:p>
            <a:pPr defTabSz="309534">
              <a:defRPr sz="1800">
                <a:solidFill>
                  <a:srgbClr val="000000"/>
                </a:solidFill>
              </a:defRPr>
            </a:pPr>
            <a:r>
              <a:rPr sz="1600" kern="0" dirty="0">
                <a:solidFill>
                  <a:srgbClr val="FFFFFF"/>
                </a:solidFill>
                <a:latin typeface="Calibri"/>
                <a:ea typeface="Foro-Bold"/>
                <a:cs typeface="Calibri"/>
                <a:sym typeface="Foro-Bold"/>
              </a:rPr>
              <a:t>and accessible city</a:t>
            </a:r>
          </a:p>
        </p:txBody>
      </p:sp>
      <p:sp>
        <p:nvSpPr>
          <p:cNvPr id="14" name="Shape 48">
            <a:extLst>
              <a:ext uri="{FF2B5EF4-FFF2-40B4-BE49-F238E27FC236}">
                <a16:creationId xmlns:a16="http://schemas.microsoft.com/office/drawing/2014/main" id="{F10682C7-88A8-C240-9CB4-2A4E901AAE94}"/>
              </a:ext>
            </a:extLst>
          </p:cNvPr>
          <p:cNvSpPr/>
          <p:nvPr/>
        </p:nvSpPr>
        <p:spPr>
          <a:xfrm>
            <a:off x="6513379" y="4392465"/>
            <a:ext cx="1094852" cy="39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6000">
                <a:latin typeface="Foro-ExtraBold"/>
                <a:ea typeface="Foro-ExtraBold"/>
                <a:cs typeface="Foro-ExtraBold"/>
                <a:sym typeface="Foro-ExtraBold"/>
              </a:defRPr>
            </a:lvl1pPr>
          </a:lstStyle>
          <a:p>
            <a:pPr algn="ctr" defTabSz="309534">
              <a:defRPr sz="1800">
                <a:solidFill>
                  <a:srgbClr val="000000"/>
                </a:solidFill>
              </a:defRPr>
            </a:pPr>
            <a:r>
              <a:rPr sz="2325" b="1" kern="0" dirty="0">
                <a:solidFill>
                  <a:prstClr val="white"/>
                </a:solidFill>
                <a:latin typeface="Trebuchet MS"/>
                <a:cs typeface="Trebuchet MS"/>
              </a:rPr>
              <a:t>Airlines</a:t>
            </a:r>
          </a:p>
        </p:txBody>
      </p:sp>
      <p:sp>
        <p:nvSpPr>
          <p:cNvPr id="16" name="Shape 49">
            <a:extLst>
              <a:ext uri="{FF2B5EF4-FFF2-40B4-BE49-F238E27FC236}">
                <a16:creationId xmlns:a16="http://schemas.microsoft.com/office/drawing/2014/main" id="{18304CC5-249F-6741-B759-B0E759172B9C}"/>
              </a:ext>
            </a:extLst>
          </p:cNvPr>
          <p:cNvSpPr/>
          <p:nvPr/>
        </p:nvSpPr>
        <p:spPr>
          <a:xfrm>
            <a:off x="6509169" y="5046335"/>
            <a:ext cx="1752083" cy="39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6000">
                <a:latin typeface="Foro-ExtraBold"/>
                <a:ea typeface="Foro-ExtraBold"/>
                <a:cs typeface="Foro-ExtraBold"/>
                <a:sym typeface="Foro-ExtraBold"/>
              </a:defRPr>
            </a:lvl1pPr>
          </a:lstStyle>
          <a:p>
            <a:pPr algn="ctr" defTabSz="309534">
              <a:defRPr sz="1800">
                <a:solidFill>
                  <a:srgbClr val="000000"/>
                </a:solidFill>
              </a:defRPr>
            </a:pPr>
            <a:r>
              <a:rPr sz="2325" b="1" kern="0" dirty="0">
                <a:solidFill>
                  <a:prstClr val="white"/>
                </a:solidFill>
                <a:latin typeface="Trebuchet MS"/>
                <a:cs typeface="Trebuchet MS"/>
              </a:rPr>
              <a:t>Destinations</a:t>
            </a:r>
          </a:p>
        </p:txBody>
      </p:sp>
      <p:sp>
        <p:nvSpPr>
          <p:cNvPr id="21" name="Shape 52">
            <a:extLst>
              <a:ext uri="{FF2B5EF4-FFF2-40B4-BE49-F238E27FC236}">
                <a16:creationId xmlns:a16="http://schemas.microsoft.com/office/drawing/2014/main" id="{A620E46B-99D8-0146-8AEF-FEDE25B0F31C}"/>
              </a:ext>
            </a:extLst>
          </p:cNvPr>
          <p:cNvSpPr/>
          <p:nvPr/>
        </p:nvSpPr>
        <p:spPr>
          <a:xfrm>
            <a:off x="5163315" y="5665360"/>
            <a:ext cx="3177064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171431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9652232B-B03F-0545-9300-215A59E459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38806" y="4312400"/>
            <a:ext cx="735618" cy="556022"/>
            <a:chOff x="10428" y="1800"/>
            <a:chExt cx="1262" cy="934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C487F567-07A2-4A49-91A4-71D94A624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1800"/>
              <a:ext cx="579" cy="934"/>
            </a:xfrm>
            <a:custGeom>
              <a:avLst/>
              <a:gdLst>
                <a:gd name="T0" fmla="*/ 107 w 960"/>
                <a:gd name="T1" fmla="*/ 0 h 1546"/>
                <a:gd name="T2" fmla="*/ 107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7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7 w 960"/>
                <a:gd name="T19" fmla="*/ 0 h 1546"/>
                <a:gd name="T20" fmla="*/ 107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7" y="0"/>
                  </a:moveTo>
                  <a:lnTo>
                    <a:pt x="107" y="0"/>
                  </a:lnTo>
                  <a:cubicBezTo>
                    <a:pt x="107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7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7" y="0"/>
                  </a:lnTo>
                  <a:lnTo>
                    <a:pt x="107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32B43A30-E3E0-9644-9370-98910875E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73F214C-0403-9D4F-A6E0-1F132D775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1800"/>
              <a:ext cx="579" cy="934"/>
            </a:xfrm>
            <a:custGeom>
              <a:avLst/>
              <a:gdLst>
                <a:gd name="T0" fmla="*/ 106 w 960"/>
                <a:gd name="T1" fmla="*/ 0 h 1546"/>
                <a:gd name="T2" fmla="*/ 106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6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6 w 960"/>
                <a:gd name="T19" fmla="*/ 0 h 1546"/>
                <a:gd name="T20" fmla="*/ 106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6" y="0"/>
                  </a:moveTo>
                  <a:lnTo>
                    <a:pt x="106" y="0"/>
                  </a:lnTo>
                  <a:cubicBezTo>
                    <a:pt x="106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6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8BA795E-E666-F444-986D-9F7AEE7C4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FCB396-D1A8-694D-81B8-DC4341E53329}"/>
              </a:ext>
            </a:extLst>
          </p:cNvPr>
          <p:cNvSpPr txBox="1"/>
          <p:nvPr/>
        </p:nvSpPr>
        <p:spPr>
          <a:xfrm>
            <a:off x="5656462" y="4281376"/>
            <a:ext cx="30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9534"/>
            <a:r>
              <a:rPr lang="en-IE" sz="3600" b="1" kern="0" dirty="0">
                <a:solidFill>
                  <a:srgbClr val="FFFFFF"/>
                </a:solidFill>
                <a:latin typeface="Museo Slab 700" panose="02000000000000000000" pitchFamily="2" charset="77"/>
                <a:cs typeface="Calibri" panose="020F0502020204030204" pitchFamily="34" charset="0"/>
                <a:sym typeface="Helvetica Light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83030-E66C-614D-9B75-A5026CE4469D}"/>
              </a:ext>
            </a:extLst>
          </p:cNvPr>
          <p:cNvSpPr txBox="1"/>
          <p:nvPr/>
        </p:nvSpPr>
        <p:spPr>
          <a:xfrm>
            <a:off x="6100161" y="4280036"/>
            <a:ext cx="21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9534"/>
            <a:r>
              <a:rPr lang="en-IE" sz="3600" b="1" kern="0" dirty="0">
                <a:solidFill>
                  <a:srgbClr val="FFFFFF"/>
                </a:solidFill>
                <a:latin typeface="Museo Slab 700" panose="02000000000000000000" pitchFamily="2" charset="77"/>
                <a:cs typeface="Calibri" panose="020F0502020204030204" pitchFamily="34" charset="0"/>
                <a:sym typeface="Helvetica Light"/>
              </a:rPr>
              <a:t>14</a:t>
            </a: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CF6E572E-63E8-634D-9859-12C03DB9AA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38806" y="4955699"/>
            <a:ext cx="735618" cy="556022"/>
            <a:chOff x="10428" y="1800"/>
            <a:chExt cx="1262" cy="934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1AE3478-C955-974E-8DD9-6F49A31C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1800"/>
              <a:ext cx="579" cy="934"/>
            </a:xfrm>
            <a:custGeom>
              <a:avLst/>
              <a:gdLst>
                <a:gd name="T0" fmla="*/ 107 w 960"/>
                <a:gd name="T1" fmla="*/ 0 h 1546"/>
                <a:gd name="T2" fmla="*/ 107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7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7 w 960"/>
                <a:gd name="T19" fmla="*/ 0 h 1546"/>
                <a:gd name="T20" fmla="*/ 107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7" y="0"/>
                  </a:moveTo>
                  <a:lnTo>
                    <a:pt x="107" y="0"/>
                  </a:lnTo>
                  <a:cubicBezTo>
                    <a:pt x="107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7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7" y="0"/>
                  </a:lnTo>
                  <a:lnTo>
                    <a:pt x="107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C47879F2-F260-7B4A-B51C-5CD5A1291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D3F7EDC-4912-554E-BBA3-81495608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1800"/>
              <a:ext cx="579" cy="934"/>
            </a:xfrm>
            <a:custGeom>
              <a:avLst/>
              <a:gdLst>
                <a:gd name="T0" fmla="*/ 106 w 960"/>
                <a:gd name="T1" fmla="*/ 0 h 1546"/>
                <a:gd name="T2" fmla="*/ 106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6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6 w 960"/>
                <a:gd name="T19" fmla="*/ 0 h 1546"/>
                <a:gd name="T20" fmla="*/ 106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6" y="0"/>
                  </a:moveTo>
                  <a:lnTo>
                    <a:pt x="106" y="0"/>
                  </a:lnTo>
                  <a:cubicBezTo>
                    <a:pt x="106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6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C0F8D18-A120-0543-BFB9-15B2B2F0A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</p:grpSp>
      <p:grpSp>
        <p:nvGrpSpPr>
          <p:cNvPr id="36" name="Group 4">
            <a:extLst>
              <a:ext uri="{FF2B5EF4-FFF2-40B4-BE49-F238E27FC236}">
                <a16:creationId xmlns:a16="http://schemas.microsoft.com/office/drawing/2014/main" id="{13A47F16-1579-1849-B63F-0B5EC69AB1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38971" y="4955699"/>
            <a:ext cx="735618" cy="556022"/>
            <a:chOff x="10428" y="1800"/>
            <a:chExt cx="1262" cy="934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1E1FF12-6AD7-8D42-AF1B-C716256F3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1800"/>
              <a:ext cx="579" cy="934"/>
            </a:xfrm>
            <a:custGeom>
              <a:avLst/>
              <a:gdLst>
                <a:gd name="T0" fmla="*/ 107 w 960"/>
                <a:gd name="T1" fmla="*/ 0 h 1546"/>
                <a:gd name="T2" fmla="*/ 107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7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7 w 960"/>
                <a:gd name="T19" fmla="*/ 0 h 1546"/>
                <a:gd name="T20" fmla="*/ 107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7" y="0"/>
                  </a:moveTo>
                  <a:lnTo>
                    <a:pt x="107" y="0"/>
                  </a:lnTo>
                  <a:cubicBezTo>
                    <a:pt x="107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7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7" y="0"/>
                  </a:lnTo>
                  <a:lnTo>
                    <a:pt x="107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6FB6D10-87EA-1047-A8F6-93327DF5C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1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5CF55FB-ACD2-4F4D-A236-51B8268C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1800"/>
              <a:ext cx="579" cy="934"/>
            </a:xfrm>
            <a:custGeom>
              <a:avLst/>
              <a:gdLst>
                <a:gd name="T0" fmla="*/ 106 w 960"/>
                <a:gd name="T1" fmla="*/ 0 h 1546"/>
                <a:gd name="T2" fmla="*/ 106 w 960"/>
                <a:gd name="T3" fmla="*/ 0 h 1546"/>
                <a:gd name="T4" fmla="*/ 0 w 960"/>
                <a:gd name="T5" fmla="*/ 106 h 1546"/>
                <a:gd name="T6" fmla="*/ 0 w 960"/>
                <a:gd name="T7" fmla="*/ 1440 h 1546"/>
                <a:gd name="T8" fmla="*/ 106 w 960"/>
                <a:gd name="T9" fmla="*/ 1546 h 1546"/>
                <a:gd name="T10" fmla="*/ 853 w 960"/>
                <a:gd name="T11" fmla="*/ 1546 h 1546"/>
                <a:gd name="T12" fmla="*/ 960 w 960"/>
                <a:gd name="T13" fmla="*/ 1440 h 1546"/>
                <a:gd name="T14" fmla="*/ 960 w 960"/>
                <a:gd name="T15" fmla="*/ 106 h 1546"/>
                <a:gd name="T16" fmla="*/ 853 w 960"/>
                <a:gd name="T17" fmla="*/ 0 h 1546"/>
                <a:gd name="T18" fmla="*/ 106 w 960"/>
                <a:gd name="T19" fmla="*/ 0 h 1546"/>
                <a:gd name="T20" fmla="*/ 106 w 960"/>
                <a:gd name="T21" fmla="*/ 0 h 1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1546">
                  <a:moveTo>
                    <a:pt x="106" y="0"/>
                  </a:moveTo>
                  <a:lnTo>
                    <a:pt x="106" y="0"/>
                  </a:lnTo>
                  <a:cubicBezTo>
                    <a:pt x="106" y="0"/>
                    <a:pt x="0" y="0"/>
                    <a:pt x="0" y="106"/>
                  </a:cubicBezTo>
                  <a:lnTo>
                    <a:pt x="0" y="1440"/>
                  </a:lnTo>
                  <a:cubicBezTo>
                    <a:pt x="0" y="1440"/>
                    <a:pt x="0" y="1546"/>
                    <a:pt x="106" y="1546"/>
                  </a:cubicBezTo>
                  <a:lnTo>
                    <a:pt x="853" y="1546"/>
                  </a:lnTo>
                  <a:cubicBezTo>
                    <a:pt x="853" y="1546"/>
                    <a:pt x="960" y="1546"/>
                    <a:pt x="960" y="1440"/>
                  </a:cubicBezTo>
                  <a:lnTo>
                    <a:pt x="960" y="106"/>
                  </a:lnTo>
                  <a:cubicBezTo>
                    <a:pt x="960" y="106"/>
                    <a:pt x="960" y="0"/>
                    <a:pt x="853" y="0"/>
                  </a:cubicBez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83756B1-54EF-A54F-9737-DCBC65677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" y="2267"/>
              <a:ext cx="579" cy="0"/>
            </a:xfrm>
            <a:custGeom>
              <a:avLst/>
              <a:gdLst>
                <a:gd name="T0" fmla="*/ 960 w 960"/>
                <a:gd name="T1" fmla="*/ 960 w 960"/>
                <a:gd name="T2" fmla="*/ 0 w 9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60">
                  <a:moveTo>
                    <a:pt x="960" y="0"/>
                  </a:moveTo>
                  <a:lnTo>
                    <a:pt x="960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pPr algn="ctr" defTabSz="309534"/>
              <a:endParaRPr lang="en-IE" sz="800" kern="0">
                <a:solidFill>
                  <a:srgbClr val="FFFFFF"/>
                </a:solidFill>
                <a:latin typeface="Calibri"/>
                <a:sym typeface="Helvetica Light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C216776-400A-034D-87C2-4634B0BF403C}"/>
              </a:ext>
            </a:extLst>
          </p:cNvPr>
          <p:cNvSpPr txBox="1"/>
          <p:nvPr/>
        </p:nvSpPr>
        <p:spPr>
          <a:xfrm>
            <a:off x="5656462" y="4921108"/>
            <a:ext cx="30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9534"/>
            <a:r>
              <a:rPr lang="gd-GB" sz="3600" b="1" kern="0" dirty="0">
                <a:solidFill>
                  <a:srgbClr val="FFFFFF"/>
                </a:solidFill>
                <a:latin typeface="Museo Slab 700" panose="02000000000000000000" pitchFamily="2" charset="77"/>
                <a:cs typeface="Calibri" panose="020F0502020204030204" pitchFamily="34" charset="0"/>
                <a:sym typeface="Helvetica Light"/>
              </a:rPr>
              <a:t>8</a:t>
            </a:r>
            <a:endParaRPr lang="en-IE" sz="3600" b="1" kern="0" dirty="0">
              <a:solidFill>
                <a:srgbClr val="FFFFFF"/>
              </a:solidFill>
              <a:latin typeface="Museo Slab 700" panose="02000000000000000000" pitchFamily="2" charset="77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F2D70A-9D91-9242-80FE-42C84C684415}"/>
              </a:ext>
            </a:extLst>
          </p:cNvPr>
          <p:cNvSpPr txBox="1"/>
          <p:nvPr/>
        </p:nvSpPr>
        <p:spPr>
          <a:xfrm>
            <a:off x="6100161" y="4919768"/>
            <a:ext cx="210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9534"/>
            <a:r>
              <a:rPr lang="gd-GB" sz="3600" b="1" kern="0" dirty="0">
                <a:solidFill>
                  <a:srgbClr val="FFFFFF"/>
                </a:solidFill>
                <a:latin typeface="Museo Slab 700" panose="02000000000000000000" pitchFamily="2" charset="77"/>
                <a:cs typeface="Calibri" panose="020F0502020204030204" pitchFamily="34" charset="0"/>
                <a:sym typeface="Helvetica Light"/>
              </a:rPr>
              <a:t>0</a:t>
            </a:r>
            <a:endParaRPr lang="en-IE" sz="3600" b="1" kern="0" dirty="0">
              <a:solidFill>
                <a:srgbClr val="FFFFFF"/>
              </a:solidFill>
              <a:latin typeface="Museo Slab 700" panose="02000000000000000000" pitchFamily="2" charset="77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37610C-99E4-6F4C-808C-0017D6ABA805}"/>
              </a:ext>
            </a:extLst>
          </p:cNvPr>
          <p:cNvSpPr txBox="1"/>
          <p:nvPr/>
        </p:nvSpPr>
        <p:spPr>
          <a:xfrm>
            <a:off x="5256629" y="4921108"/>
            <a:ext cx="30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9534"/>
            <a:r>
              <a:rPr lang="gd-GB" sz="3600" b="1" kern="0" dirty="0">
                <a:solidFill>
                  <a:srgbClr val="FFFFFF"/>
                </a:solidFill>
                <a:latin typeface="Museo Slab 700" panose="02000000000000000000" pitchFamily="2" charset="77"/>
                <a:cs typeface="Calibri" panose="020F0502020204030204" pitchFamily="34" charset="0"/>
                <a:sym typeface="Helvetica Light"/>
              </a:rPr>
              <a:t>1</a:t>
            </a:r>
            <a:endParaRPr lang="en-IE" sz="3600" b="1" kern="0" dirty="0">
              <a:solidFill>
                <a:srgbClr val="FFFFFF"/>
              </a:solidFill>
              <a:latin typeface="Museo Slab 700" panose="02000000000000000000" pitchFamily="2" charset="77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47AC935B-4C59-8441-9550-DC6921AA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63050" cy="1579563"/>
          </a:xfrm>
          <a:prstGeom prst="rect">
            <a:avLst/>
          </a:prstGeom>
          <a:noFill/>
          <a:ln>
            <a:noFill/>
          </a:ln>
          <a:effectLst>
            <a:outerShdw blurRad="584200" dist="203200" dir="5400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6C123AED-6A6E-1742-8B9E-A0B807811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59464"/>
            <a:ext cx="9144000" cy="1012825"/>
          </a:xfrm>
          <a:prstGeom prst="rect">
            <a:avLst/>
          </a:prstGeom>
          <a:noFill/>
          <a:ln>
            <a:noFill/>
          </a:ln>
          <a:effectLst>
            <a:outerShdw blurRad="584200" dist="203200" dir="16200000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D10EE50-33EA-D14C-B69C-D69D35052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9115" y="354535"/>
            <a:ext cx="42672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1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E9259-3A37-4441-B6D7-1577CAB7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939954"/>
            <a:ext cx="5426764" cy="166872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ucd logo">
            <a:extLst>
              <a:ext uri="{FF2B5EF4-FFF2-40B4-BE49-F238E27FC236}">
                <a16:creationId xmlns:a16="http://schemas.microsoft.com/office/drawing/2014/main" id="{351E156D-86E0-BC46-A2DE-916830C3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854052"/>
            <a:ext cx="5112595" cy="18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Image result for tcd logo">
            <a:extLst>
              <a:ext uri="{FF2B5EF4-FFF2-40B4-BE49-F238E27FC236}">
                <a16:creationId xmlns:a16="http://schemas.microsoft.com/office/drawing/2014/main" id="{66E1E217-A8A8-1A4D-AC8E-9B67D5EE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4258412"/>
            <a:ext cx="5426764" cy="15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962BC0-FA41-0544-9D8E-D6F8D356D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034" y="4103890"/>
            <a:ext cx="5112595" cy="181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2A187-D611-AF46-AB47-1E3D5567E3AE}"/>
              </a:ext>
            </a:extLst>
          </p:cNvPr>
          <p:cNvSpPr txBox="1"/>
          <p:nvPr/>
        </p:nvSpPr>
        <p:spPr>
          <a:xfrm>
            <a:off x="1611824" y="2714752"/>
            <a:ext cx="947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  Your 2021 Local 	Host Committee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25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" y="-228600"/>
            <a:ext cx="12148828" cy="784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:\SharedFolders\Marketing &amp; Events\9. Photographs &amp; Images\Images &amp; Logos\ucd_brandmark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8" y="5503033"/>
            <a:ext cx="1334895" cy="16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4E9D9-23A9-BA41-8BB2-CBDC1CC74E3D}"/>
              </a:ext>
            </a:extLst>
          </p:cNvPr>
          <p:cNvSpPr txBox="1"/>
          <p:nvPr/>
        </p:nvSpPr>
        <p:spPr>
          <a:xfrm>
            <a:off x="5534465" y="6343138"/>
            <a:ext cx="4949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902030302020204" pitchFamily="66" charset="0"/>
              </a:rPr>
              <a:t>Conference Venue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45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1" y="4762489"/>
            <a:ext cx="10772776" cy="20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8" y="91440"/>
            <a:ext cx="4065349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7" y="2961554"/>
            <a:ext cx="3966210" cy="171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27" y="91440"/>
            <a:ext cx="3600450" cy="4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39" y="3045406"/>
            <a:ext cx="2308860" cy="15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39" y="91441"/>
            <a:ext cx="2308860" cy="273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:\SharedFolders\Marketing &amp; Events\9. Photographs &amp; Images\Images &amp; Logos\ucd_brandmark_transpar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626" y="5086350"/>
            <a:ext cx="1109472" cy="144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83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" y="-574656"/>
            <a:ext cx="12310110" cy="79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:\SharedFolders\Marketing &amp; Events\9. Photographs &amp; Images\Images &amp; Logos\UCD Sutherland Law logo-white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9" y="-267630"/>
            <a:ext cx="4405423" cy="145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37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811" y="191791"/>
            <a:ext cx="3340759" cy="190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6" y="251460"/>
            <a:ext cx="3491230" cy="399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:\SharedFolders\Marketing &amp; Events\9. Photographs &amp; Images\Images &amp; Logos\UCD Sutherland Law logo-white-tex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1" y="632062"/>
            <a:ext cx="3161017" cy="113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6" y="4400832"/>
            <a:ext cx="10826674" cy="237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12" y="226691"/>
            <a:ext cx="3415031" cy="187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8" y="2247987"/>
            <a:ext cx="4523741" cy="19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844" y="2247987"/>
            <a:ext cx="2254726" cy="197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05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6587E-C67C-D545-90B9-08F2D040C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0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4E9CA-BA35-C742-8E82-ADD9DEE903BF}"/>
              </a:ext>
            </a:extLst>
          </p:cNvPr>
          <p:cNvSpPr txBox="1"/>
          <p:nvPr/>
        </p:nvSpPr>
        <p:spPr>
          <a:xfrm>
            <a:off x="495946" y="243826"/>
            <a:ext cx="808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Come join us in Dublin – Ireland awaits you in July 2021!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599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</Words>
  <Application>Microsoft Office PowerPoint</Application>
  <PresentationFormat>Widescreen</PresentationFormat>
  <Paragraphs>18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Comic Sans MS</vt:lpstr>
      <vt:lpstr>Foro-Black</vt:lpstr>
      <vt:lpstr>Foro-Bold</vt:lpstr>
      <vt:lpstr>Foro-ExtraBold</vt:lpstr>
      <vt:lpstr>Helvetica</vt:lpstr>
      <vt:lpstr>Helvetica Light</vt:lpstr>
      <vt:lpstr>Impact</vt:lpstr>
      <vt:lpstr>Museo Slab 700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Oonagh Breen</dc:creator>
  <cp:lastModifiedBy>Hoolwerf, L.K.</cp:lastModifiedBy>
  <cp:revision>11</cp:revision>
  <dcterms:created xsi:type="dcterms:W3CDTF">2019-06-18T15:19:15Z</dcterms:created>
  <dcterms:modified xsi:type="dcterms:W3CDTF">2019-06-27T12:58:30Z</dcterms:modified>
</cp:coreProperties>
</file>