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ry Hoolwerf" initials="BH" lastIdx="1" clrIdx="0">
    <p:extLst>
      <p:ext uri="{19B8F6BF-5375-455C-9EA6-DF929625EA0E}">
        <p15:presenceInfo xmlns:p15="http://schemas.microsoft.com/office/powerpoint/2012/main" userId="c283be2ede80955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7322"/>
    <a:srgbClr val="0C58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52" autoAdjust="0"/>
    <p:restoredTop sz="94660"/>
  </p:normalViewPr>
  <p:slideViewPr>
    <p:cSldViewPr snapToGrid="0">
      <p:cViewPr varScale="1">
        <p:scale>
          <a:sx n="91" d="100"/>
          <a:sy n="91" d="100"/>
        </p:scale>
        <p:origin x="27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nl-NL"/>
              <a:t>Klik om stijl te bewerken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6AC8742-ABD1-4E40-B3C4-B0C780862EE6}" type="datetimeFigureOut">
              <a:rPr lang="nl-NL" smtClean="0"/>
              <a:t>11-4-2023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2668317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6AC8742-ABD1-4E40-B3C4-B0C780862EE6}" type="datetimeFigureOut">
              <a:rPr lang="nl-NL" smtClean="0"/>
              <a:t>11-4-2023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4070558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6AC8742-ABD1-4E40-B3C4-B0C780862EE6}" type="datetimeFigureOut">
              <a:rPr lang="nl-NL" smtClean="0"/>
              <a:t>11-4-2023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2816084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6AC8742-ABD1-4E40-B3C4-B0C780862EE6}" type="datetimeFigureOut">
              <a:rPr lang="nl-NL" smtClean="0"/>
              <a:t>11-4-2023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2372460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nl-NL"/>
              <a:t>Klik om stijl te bewerken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6AC8742-ABD1-4E40-B3C4-B0C780862EE6}" type="datetimeFigureOut">
              <a:rPr lang="nl-NL" smtClean="0"/>
              <a:t>11-4-2023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330150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6AC8742-ABD1-4E40-B3C4-B0C780862EE6}" type="datetimeFigureOut">
              <a:rPr lang="nl-NL" smtClean="0"/>
              <a:t>11-4-2023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716979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nl-NL"/>
              <a:t>Klik om stijl te bewerken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4" name="Content Placeholder 3"/>
          <p:cNvSpPr>
            <a:spLocks noGrp="1"/>
          </p:cNvSpPr>
          <p:nvPr>
            <p:ph sz="half" idx="2"/>
          </p:nvPr>
        </p:nvSpPr>
        <p:spPr>
          <a:xfrm>
            <a:off x="472381" y="3618442"/>
            <a:ext cx="2901255"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6" name="Content Placeholder 5"/>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6AC8742-ABD1-4E40-B3C4-B0C780862EE6}" type="datetimeFigureOut">
              <a:rPr lang="nl-NL" smtClean="0"/>
              <a:t>11-4-2023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186618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6AC8742-ABD1-4E40-B3C4-B0C780862EE6}" type="datetimeFigureOut">
              <a:rPr lang="nl-NL" smtClean="0"/>
              <a:t>11-4-2023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3952632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C8742-ABD1-4E40-B3C4-B0C780862EE6}" type="datetimeFigureOut">
              <a:rPr lang="nl-NL" smtClean="0"/>
              <a:t>11-4-2023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3629948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l-NL"/>
              <a:t>Klik om stijl te bewerken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6AC8742-ABD1-4E40-B3C4-B0C780862EE6}" type="datetimeFigureOut">
              <a:rPr lang="nl-NL" smtClean="0"/>
              <a:t>11-4-2023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2626066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6AC8742-ABD1-4E40-B3C4-B0C780862EE6}" type="datetimeFigureOut">
              <a:rPr lang="nl-NL" smtClean="0"/>
              <a:t>11-4-2023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8006A4E-3760-451D-AC1C-BE825AF08BF1}" type="slidenum">
              <a:rPr lang="nl-NL" smtClean="0"/>
              <a:t>‹#›</a:t>
            </a:fld>
            <a:endParaRPr lang="nl-NL"/>
          </a:p>
        </p:txBody>
      </p:sp>
    </p:spTree>
    <p:extLst>
      <p:ext uri="{BB962C8B-B14F-4D97-AF65-F5344CB8AC3E}">
        <p14:creationId xmlns:p14="http://schemas.microsoft.com/office/powerpoint/2010/main" val="979289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6AC8742-ABD1-4E40-B3C4-B0C780862EE6}" type="datetimeFigureOut">
              <a:rPr lang="nl-NL" smtClean="0"/>
              <a:t>11-4-2023</a:t>
            </a:fld>
            <a:endParaRPr lang="nl-NL"/>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8006A4E-3760-451D-AC1C-BE825AF08BF1}" type="slidenum">
              <a:rPr lang="nl-NL" smtClean="0"/>
              <a:t>‹#›</a:t>
            </a:fld>
            <a:endParaRPr lang="nl-NL"/>
          </a:p>
        </p:txBody>
      </p:sp>
    </p:spTree>
    <p:extLst>
      <p:ext uri="{BB962C8B-B14F-4D97-AF65-F5344CB8AC3E}">
        <p14:creationId xmlns:p14="http://schemas.microsoft.com/office/powerpoint/2010/main" val="2848280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wmf"/><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8.png"/><Relationship Id="rId5" Type="http://schemas.openxmlformats.org/officeDocument/2006/relationships/image" Target="../media/image3.sv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link.springer.com/article/10.1007/s10433-022-00691-5"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wmf"/><Relationship Id="rId7" Type="http://schemas.openxmlformats.org/officeDocument/2006/relationships/hyperlink" Target="http://www.ernop.eu/" TargetMode="External"/><Relationship Id="rId2" Type="http://schemas.openxmlformats.org/officeDocument/2006/relationships/oleObject" Target="../embeddings/oleObject2.bin"/><Relationship Id="rId1" Type="http://schemas.openxmlformats.org/officeDocument/2006/relationships/slideLayout" Target="../slideLayouts/slideLayout7.xml"/><Relationship Id="rId6" Type="http://schemas.openxmlformats.org/officeDocument/2006/relationships/image" Target="../media/image11.svg"/><Relationship Id="rId11" Type="http://schemas.openxmlformats.org/officeDocument/2006/relationships/image" Target="../media/image12.png"/><Relationship Id="rId5" Type="http://schemas.openxmlformats.org/officeDocument/2006/relationships/image" Target="../media/image10.png"/><Relationship Id="rId10" Type="http://schemas.openxmlformats.org/officeDocument/2006/relationships/image" Target="../media/image8.png"/><Relationship Id="rId4" Type="http://schemas.openxmlformats.org/officeDocument/2006/relationships/image" Target="../media/image4.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a:extLst>
              <a:ext uri="{FF2B5EF4-FFF2-40B4-BE49-F238E27FC236}">
                <a16:creationId xmlns:a16="http://schemas.microsoft.com/office/drawing/2014/main" id="{64AA6962-B767-B77D-8E40-62AF76F3876D}"/>
              </a:ext>
            </a:extLst>
          </p:cNvPr>
          <p:cNvGraphicFramePr>
            <a:graphicFrameLocks noChangeAspect="1"/>
          </p:cNvGraphicFramePr>
          <p:nvPr>
            <p:extLst>
              <p:ext uri="{D42A27DB-BD31-4B8C-83A1-F6EECF244321}">
                <p14:modId xmlns:p14="http://schemas.microsoft.com/office/powerpoint/2010/main" val="1409004658"/>
              </p:ext>
            </p:extLst>
          </p:nvPr>
        </p:nvGraphicFramePr>
        <p:xfrm>
          <a:off x="-1" y="9401312"/>
          <a:ext cx="6883579" cy="504688"/>
        </p:xfrm>
        <a:graphic>
          <a:graphicData uri="http://schemas.openxmlformats.org/presentationml/2006/ole">
            <mc:AlternateContent xmlns:mc="http://schemas.openxmlformats.org/markup-compatibility/2006">
              <mc:Choice xmlns:v="urn:schemas-microsoft-com:vml" Requires="v">
                <p:oleObj name="Bitmap Image" r:id="rId2" imgW="8420040" imgH="635040" progId="PBrush">
                  <p:embed/>
                </p:oleObj>
              </mc:Choice>
              <mc:Fallback>
                <p:oleObj name="Bitmap Image" r:id="rId2" imgW="8420040" imgH="635040" progId="PBrush">
                  <p:embed/>
                  <p:pic>
                    <p:nvPicPr>
                      <p:cNvPr id="0" name=""/>
                      <p:cNvPicPr/>
                      <p:nvPr/>
                    </p:nvPicPr>
                    <p:blipFill>
                      <a:blip r:embed="rId3"/>
                      <a:stretch>
                        <a:fillRect/>
                      </a:stretch>
                    </p:blipFill>
                    <p:spPr>
                      <a:xfrm>
                        <a:off x="-1" y="9401312"/>
                        <a:ext cx="6883579" cy="504688"/>
                      </a:xfrm>
                      <a:prstGeom prst="rect">
                        <a:avLst/>
                      </a:prstGeom>
                    </p:spPr>
                  </p:pic>
                </p:oleObj>
              </mc:Fallback>
            </mc:AlternateContent>
          </a:graphicData>
        </a:graphic>
      </p:graphicFrame>
      <p:sp>
        <p:nvSpPr>
          <p:cNvPr id="10" name="Tekstvak 9">
            <a:extLst>
              <a:ext uri="{FF2B5EF4-FFF2-40B4-BE49-F238E27FC236}">
                <a16:creationId xmlns:a16="http://schemas.microsoft.com/office/drawing/2014/main" id="{AE2ECD92-2D2E-822B-98BA-34F5947D1C42}"/>
              </a:ext>
            </a:extLst>
          </p:cNvPr>
          <p:cNvSpPr txBox="1"/>
          <p:nvPr/>
        </p:nvSpPr>
        <p:spPr>
          <a:xfrm>
            <a:off x="333829" y="1215519"/>
            <a:ext cx="6173297" cy="3079305"/>
          </a:xfrm>
          <a:prstGeom prst="rect">
            <a:avLst/>
          </a:prstGeom>
          <a:noFill/>
        </p:spPr>
        <p:txBody>
          <a:bodyPr wrap="square" rtlCol="0">
            <a:spAutoFit/>
          </a:bodyPr>
          <a:lstStyle/>
          <a:p>
            <a:pPr>
              <a:lnSpc>
                <a:spcPct val="107000"/>
              </a:lnSpc>
              <a:spcAft>
                <a:spcPts val="800"/>
              </a:spcAft>
            </a:pPr>
            <a:r>
              <a:rPr lang="en-US" sz="1600" b="1" dirty="0">
                <a:solidFill>
                  <a:srgbClr val="F37322"/>
                </a:solidFill>
                <a:latin typeface="Calibri" panose="020F0502020204030204" pitchFamily="34" charset="0"/>
                <a:cs typeface="Times New Roman" panose="02020603050405020304" pitchFamily="18" charset="0"/>
              </a:rPr>
              <a:t>Volunteering most beneficial for elderly and less healthy Europeans</a:t>
            </a:r>
            <a:endParaRPr lang="nl-NL" sz="1600" b="1" dirty="0">
              <a:solidFill>
                <a:srgbClr val="F37322"/>
              </a:solidFill>
              <a:effectLst/>
              <a:latin typeface="Calibri" panose="020F0502020204030204" pitchFamily="34" charset="0"/>
              <a:ea typeface="Calibri" panose="020F0502020204030204" pitchFamily="34" charset="0"/>
              <a:cs typeface="Times New Roman" panose="02020603050405020304" pitchFamily="18" charset="0"/>
            </a:endParaRPr>
          </a:p>
          <a:p>
            <a:r>
              <a:rPr lang="de-CH" sz="1200" dirty="0">
                <a:solidFill>
                  <a:srgbClr val="0C5890"/>
                </a:solidFill>
                <a:latin typeface="Calibri" panose="020F0502020204030204" pitchFamily="34" charset="0"/>
                <a:cs typeface="Times New Roman" panose="02020603050405020304" pitchFamily="18" charset="0"/>
              </a:rPr>
              <a:t>Arjen de </a:t>
            </a:r>
            <a:r>
              <a:rPr lang="de-CH" sz="1200" dirty="0" err="1">
                <a:solidFill>
                  <a:srgbClr val="0C5890"/>
                </a:solidFill>
                <a:latin typeface="Calibri" panose="020F0502020204030204" pitchFamily="34" charset="0"/>
                <a:cs typeface="Times New Roman" panose="02020603050405020304" pitchFamily="18" charset="0"/>
              </a:rPr>
              <a:t>Wit</a:t>
            </a:r>
            <a:r>
              <a:rPr lang="de-CH" sz="1200" dirty="0">
                <a:solidFill>
                  <a:srgbClr val="0C5890"/>
                </a:solidFill>
                <a:latin typeface="Calibri" panose="020F0502020204030204" pitchFamily="34" charset="0"/>
                <a:cs typeface="Times New Roman" panose="02020603050405020304" pitchFamily="18" charset="0"/>
              </a:rPr>
              <a:t>, </a:t>
            </a:r>
            <a:r>
              <a:rPr lang="de-CH" sz="1200" dirty="0" err="1">
                <a:solidFill>
                  <a:srgbClr val="0C5890"/>
                </a:solidFill>
                <a:latin typeface="Calibri" panose="020F0502020204030204" pitchFamily="34" charset="0"/>
                <a:cs typeface="Times New Roman" panose="02020603050405020304" pitchFamily="18" charset="0"/>
              </a:rPr>
              <a:t>Vrije</a:t>
            </a:r>
            <a:r>
              <a:rPr lang="de-CH" sz="1200" dirty="0">
                <a:solidFill>
                  <a:srgbClr val="0C5890"/>
                </a:solidFill>
                <a:latin typeface="Calibri" panose="020F0502020204030204" pitchFamily="34" charset="0"/>
                <a:cs typeface="Times New Roman" panose="02020603050405020304" pitchFamily="18" charset="0"/>
              </a:rPr>
              <a:t> </a:t>
            </a:r>
            <a:r>
              <a:rPr lang="de-CH" sz="1200" dirty="0" err="1">
                <a:solidFill>
                  <a:srgbClr val="0C5890"/>
                </a:solidFill>
                <a:latin typeface="Calibri" panose="020F0502020204030204" pitchFamily="34" charset="0"/>
                <a:cs typeface="Times New Roman" panose="02020603050405020304" pitchFamily="18" charset="0"/>
              </a:rPr>
              <a:t>Universiteit</a:t>
            </a:r>
            <a:r>
              <a:rPr lang="de-CH" sz="1200" dirty="0">
                <a:solidFill>
                  <a:srgbClr val="0C5890"/>
                </a:solidFill>
                <a:latin typeface="Calibri" panose="020F0502020204030204" pitchFamily="34" charset="0"/>
                <a:cs typeface="Times New Roman" panose="02020603050405020304" pitchFamily="18" charset="0"/>
              </a:rPr>
              <a:t> Amsterdam | </a:t>
            </a:r>
            <a:r>
              <a:rPr lang="de-CH" sz="1200" dirty="0" err="1">
                <a:solidFill>
                  <a:srgbClr val="0C5890"/>
                </a:solidFill>
                <a:latin typeface="Calibri" panose="020F0502020204030204" pitchFamily="34" charset="0"/>
                <a:cs typeface="Times New Roman" panose="02020603050405020304" pitchFamily="18" charset="0"/>
              </a:rPr>
              <a:t>Heng</a:t>
            </a:r>
            <a:r>
              <a:rPr lang="de-CH" sz="1200" dirty="0">
                <a:solidFill>
                  <a:srgbClr val="0C5890"/>
                </a:solidFill>
                <a:latin typeface="Calibri" panose="020F0502020204030204" pitchFamily="34" charset="0"/>
                <a:cs typeface="Times New Roman" panose="02020603050405020304" pitchFamily="18" charset="0"/>
              </a:rPr>
              <a:t> </a:t>
            </a:r>
            <a:r>
              <a:rPr lang="de-CH" sz="1200" dirty="0" err="1">
                <a:solidFill>
                  <a:srgbClr val="0C5890"/>
                </a:solidFill>
                <a:latin typeface="Calibri" panose="020F0502020204030204" pitchFamily="34" charset="0"/>
                <a:cs typeface="Times New Roman" panose="02020603050405020304" pitchFamily="18" charset="0"/>
              </a:rPr>
              <a:t>Qu</a:t>
            </a:r>
            <a:r>
              <a:rPr lang="de-CH" sz="1200" dirty="0">
                <a:solidFill>
                  <a:srgbClr val="0C5890"/>
                </a:solidFill>
                <a:latin typeface="Calibri" panose="020F0502020204030204" pitchFamily="34" charset="0"/>
                <a:cs typeface="Times New Roman" panose="02020603050405020304" pitchFamily="18" charset="0"/>
              </a:rPr>
              <a:t>, Texas A&amp;M University| René Bekkers, </a:t>
            </a:r>
            <a:r>
              <a:rPr lang="de-CH" sz="1200" dirty="0" err="1">
                <a:solidFill>
                  <a:srgbClr val="0C5890"/>
                </a:solidFill>
                <a:latin typeface="Calibri" panose="020F0502020204030204" pitchFamily="34" charset="0"/>
                <a:cs typeface="Times New Roman" panose="02020603050405020304" pitchFamily="18" charset="0"/>
              </a:rPr>
              <a:t>Vrije</a:t>
            </a:r>
            <a:r>
              <a:rPr lang="de-CH" sz="1200" dirty="0">
                <a:solidFill>
                  <a:srgbClr val="0C5890"/>
                </a:solidFill>
                <a:latin typeface="Calibri" panose="020F0502020204030204" pitchFamily="34" charset="0"/>
                <a:cs typeface="Times New Roman" panose="02020603050405020304" pitchFamily="18" charset="0"/>
              </a:rPr>
              <a:t> </a:t>
            </a:r>
            <a:r>
              <a:rPr lang="de-CH" sz="1200" dirty="0" err="1">
                <a:solidFill>
                  <a:srgbClr val="0C5890"/>
                </a:solidFill>
                <a:latin typeface="Calibri" panose="020F0502020204030204" pitchFamily="34" charset="0"/>
                <a:cs typeface="Times New Roman" panose="02020603050405020304" pitchFamily="18" charset="0"/>
              </a:rPr>
              <a:t>Universiteit</a:t>
            </a:r>
            <a:r>
              <a:rPr lang="de-CH" sz="1200" dirty="0">
                <a:solidFill>
                  <a:srgbClr val="0C5890"/>
                </a:solidFill>
                <a:latin typeface="Calibri" panose="020F0502020204030204" pitchFamily="34" charset="0"/>
                <a:cs typeface="Times New Roman" panose="02020603050405020304" pitchFamily="18" charset="0"/>
              </a:rPr>
              <a:t> Amsterdam</a:t>
            </a:r>
          </a:p>
          <a:p>
            <a:endParaRPr lang="de-CH" sz="1200" dirty="0">
              <a:solidFill>
                <a:srgbClr val="0C5890"/>
              </a:solidFill>
              <a:latin typeface="Calibri" panose="020F0502020204030204" pitchFamily="34" charset="0"/>
              <a:cs typeface="Times New Roman" panose="02020603050405020304" pitchFamily="18" charset="0"/>
            </a:endParaRPr>
          </a:p>
          <a:p>
            <a:r>
              <a:rPr lang="de-CH" sz="1200" dirty="0">
                <a:latin typeface="Calibri" panose="020F0502020204030204" pitchFamily="34" charset="0"/>
                <a:cs typeface="Times New Roman" panose="02020603050405020304" pitchFamily="18" charset="0"/>
              </a:rPr>
              <a:t>The </a:t>
            </a:r>
            <a:r>
              <a:rPr lang="de-CH" sz="1200" dirty="0" err="1">
                <a:latin typeface="Calibri" panose="020F0502020204030204" pitchFamily="34" charset="0"/>
                <a:cs typeface="Times New Roman" panose="02020603050405020304" pitchFamily="18" charset="0"/>
              </a:rPr>
              <a:t>article</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examins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the</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health</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advantages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of</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volunteering</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for</a:t>
            </a:r>
            <a:r>
              <a:rPr lang="de-CH" sz="1200" dirty="0">
                <a:latin typeface="Calibri" panose="020F0502020204030204" pitchFamily="34" charset="0"/>
                <a:cs typeface="Times New Roman" panose="02020603050405020304" pitchFamily="18" charset="0"/>
              </a:rPr>
              <a:t> European </a:t>
            </a:r>
            <a:r>
              <a:rPr lang="de-CH" sz="1200" dirty="0" err="1">
                <a:latin typeface="Calibri" panose="020F0502020204030204" pitchFamily="34" charset="0"/>
                <a:cs typeface="Times New Roman" panose="02020603050405020304" pitchFamily="18" charset="0"/>
              </a:rPr>
              <a:t>adults</a:t>
            </a:r>
            <a:r>
              <a:rPr lang="de-CH" sz="1200" dirty="0">
                <a:latin typeface="Calibri" panose="020F0502020204030204" pitchFamily="34" charset="0"/>
                <a:cs typeface="Times New Roman" panose="02020603050405020304" pitchFamily="18" charset="0"/>
              </a:rPr>
              <a:t>. </a:t>
            </a:r>
          </a:p>
          <a:p>
            <a:endParaRPr lang="de-CH" sz="1200" dirty="0">
              <a:latin typeface="Calibri" panose="020F0502020204030204" pitchFamily="34" charset="0"/>
              <a:cs typeface="Times New Roman" panose="02020603050405020304" pitchFamily="18" charset="0"/>
            </a:endParaRPr>
          </a:p>
          <a:p>
            <a:r>
              <a:rPr lang="de-CH" sz="1200" dirty="0" err="1">
                <a:latin typeface="Calibri" panose="020F0502020204030204" pitchFamily="34" charset="0"/>
                <a:cs typeface="Times New Roman" panose="02020603050405020304" pitchFamily="18" charset="0"/>
              </a:rPr>
              <a:t>Does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volunteering</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have</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health</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benefits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And</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if</a:t>
            </a:r>
            <a:r>
              <a:rPr lang="de-CH" sz="1200" dirty="0">
                <a:latin typeface="Calibri" panose="020F0502020204030204" pitchFamily="34" charset="0"/>
                <a:cs typeface="Times New Roman" panose="02020603050405020304" pitchFamily="18" charset="0"/>
              </a:rPr>
              <a:t> so, </a:t>
            </a:r>
            <a:r>
              <a:rPr lang="de-CH" sz="1200" dirty="0" err="1">
                <a:latin typeface="Calibri" panose="020F0502020204030204" pitchFamily="34" charset="0"/>
                <a:cs typeface="Times New Roman" panose="02020603050405020304" pitchFamily="18" charset="0"/>
              </a:rPr>
              <a:t>who</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benefits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most</a:t>
            </a:r>
            <a:r>
              <a:rPr lang="de-CH" sz="1200" dirty="0">
                <a:latin typeface="Calibri" panose="020F0502020204030204" pitchFamily="34" charset="0"/>
                <a:cs typeface="Times New Roman" panose="02020603050405020304" pitchFamily="18" charset="0"/>
              </a:rPr>
              <a:t>?</a:t>
            </a:r>
          </a:p>
          <a:p>
            <a:endParaRPr lang="de-CH" sz="1200" dirty="0">
              <a:latin typeface="Calibri" panose="020F0502020204030204" pitchFamily="34" charset="0"/>
              <a:cs typeface="Times New Roman" panose="02020603050405020304" pitchFamily="18" charset="0"/>
            </a:endParaRPr>
          </a:p>
          <a:p>
            <a:r>
              <a:rPr lang="de-CH" sz="1200" dirty="0">
                <a:latin typeface="Calibri" panose="020F0502020204030204" pitchFamily="34" charset="0"/>
                <a:cs typeface="Times New Roman" panose="02020603050405020304" pitchFamily="18" charset="0"/>
              </a:rPr>
              <a:t>The </a:t>
            </a:r>
            <a:r>
              <a:rPr lang="de-CH" sz="1200" dirty="0" err="1">
                <a:latin typeface="Calibri" panose="020F0502020204030204" pitchFamily="34" charset="0"/>
                <a:cs typeface="Times New Roman" panose="02020603050405020304" pitchFamily="18" charset="0"/>
              </a:rPr>
              <a:t>results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of</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the</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study</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suggest</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volunteering</a:t>
            </a:r>
            <a:r>
              <a:rPr lang="de-CH" sz="1200" dirty="0">
                <a:latin typeface="Calibri" panose="020F0502020204030204" pitchFamily="34" charset="0"/>
                <a:cs typeface="Times New Roman" panose="02020603050405020304" pitchFamily="18" charset="0"/>
              </a:rPr>
              <a:t> not </a:t>
            </a:r>
            <a:r>
              <a:rPr lang="de-CH" sz="1200" dirty="0" err="1">
                <a:latin typeface="Calibri" panose="020F0502020204030204" pitchFamily="34" charset="0"/>
                <a:cs typeface="Times New Roman" panose="02020603050405020304" pitchFamily="18" charset="0"/>
              </a:rPr>
              <a:t>only</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has</a:t>
            </a:r>
            <a:r>
              <a:rPr lang="de-CH" sz="1200" dirty="0">
                <a:latin typeface="Calibri" panose="020F0502020204030204" pitchFamily="34" charset="0"/>
                <a:cs typeface="Times New Roman" panose="02020603050405020304" pitchFamily="18" charset="0"/>
              </a:rPr>
              <a:t> a positive </a:t>
            </a:r>
            <a:r>
              <a:rPr lang="de-CH" sz="1200" dirty="0" err="1">
                <a:latin typeface="Calibri" panose="020F0502020204030204" pitchFamily="34" charset="0"/>
                <a:cs typeface="Times New Roman" panose="02020603050405020304" pitchFamily="18" charset="0"/>
              </a:rPr>
              <a:t>impact</a:t>
            </a:r>
            <a:r>
              <a:rPr lang="de-CH" sz="1200" dirty="0">
                <a:latin typeface="Calibri" panose="020F0502020204030204" pitchFamily="34" charset="0"/>
                <a:cs typeface="Times New Roman" panose="02020603050405020304" pitchFamily="18" charset="0"/>
              </a:rPr>
              <a:t> on </a:t>
            </a:r>
            <a:r>
              <a:rPr lang="de-CH" sz="1200" dirty="0" err="1">
                <a:latin typeface="Calibri" panose="020F0502020204030204" pitchFamily="34" charset="0"/>
                <a:cs typeface="Times New Roman" panose="02020603050405020304" pitchFamily="18" charset="0"/>
              </a:rPr>
              <a:t>society</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as</a:t>
            </a:r>
            <a:r>
              <a:rPr lang="de-CH" sz="1200" dirty="0">
                <a:latin typeface="Calibri" panose="020F0502020204030204" pitchFamily="34" charset="0"/>
                <a:cs typeface="Times New Roman" panose="02020603050405020304" pitchFamily="18" charset="0"/>
              </a:rPr>
              <a:t> a </a:t>
            </a:r>
            <a:r>
              <a:rPr lang="de-CH" sz="1200" dirty="0" err="1">
                <a:latin typeface="Calibri" panose="020F0502020204030204" pitchFamily="34" charset="0"/>
                <a:cs typeface="Times New Roman" panose="02020603050405020304" pitchFamily="18" charset="0"/>
              </a:rPr>
              <a:t>whole</a:t>
            </a:r>
            <a:r>
              <a:rPr lang="de-CH" sz="1200" dirty="0">
                <a:latin typeface="Calibri" panose="020F0502020204030204" pitchFamily="34" charset="0"/>
                <a:cs typeface="Times New Roman" panose="02020603050405020304" pitchFamily="18" charset="0"/>
              </a:rPr>
              <a:t>, but </a:t>
            </a:r>
            <a:r>
              <a:rPr lang="de-CH" sz="1200" dirty="0" err="1">
                <a:latin typeface="Calibri" panose="020F0502020204030204" pitchFamily="34" charset="0"/>
                <a:cs typeface="Times New Roman" panose="02020603050405020304" pitchFamily="18" charset="0"/>
              </a:rPr>
              <a:t>may</a:t>
            </a:r>
            <a:r>
              <a:rPr lang="de-CH" sz="1200" dirty="0">
                <a:latin typeface="Calibri" panose="020F0502020204030204" pitchFamily="34" charset="0"/>
                <a:cs typeface="Times New Roman" panose="02020603050405020304" pitchFamily="18" charset="0"/>
              </a:rPr>
              <a:t> also </a:t>
            </a:r>
            <a:r>
              <a:rPr lang="de-CH" sz="1200" dirty="0" err="1">
                <a:latin typeface="Calibri" panose="020F0502020204030204" pitchFamily="34" charset="0"/>
                <a:cs typeface="Times New Roman" panose="02020603050405020304" pitchFamily="18" charset="0"/>
              </a:rPr>
              <a:t>indicate</a:t>
            </a:r>
            <a:r>
              <a:rPr lang="de-CH" sz="1200" dirty="0">
                <a:latin typeface="Calibri" panose="020F0502020204030204" pitchFamily="34" charset="0"/>
                <a:cs typeface="Times New Roman" panose="02020603050405020304" pitchFamily="18" charset="0"/>
              </a:rPr>
              <a:t> a </a:t>
            </a:r>
            <a:r>
              <a:rPr lang="de-CH" sz="1200" dirty="0" err="1">
                <a:latin typeface="Calibri" panose="020F0502020204030204" pitchFamily="34" charset="0"/>
                <a:cs typeface="Times New Roman" panose="02020603050405020304" pitchFamily="18" charset="0"/>
              </a:rPr>
              <a:t>health</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advantage</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for</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volunteers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over</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the</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age</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of</a:t>
            </a:r>
            <a:r>
              <a:rPr lang="de-CH" sz="1200" dirty="0">
                <a:latin typeface="Calibri" panose="020F0502020204030204" pitchFamily="34" charset="0"/>
                <a:cs typeface="Times New Roman" panose="02020603050405020304" pitchFamily="18" charset="0"/>
              </a:rPr>
              <a:t> 60 </a:t>
            </a:r>
            <a:r>
              <a:rPr lang="de-CH" sz="1200" dirty="0" err="1">
                <a:latin typeface="Calibri" panose="020F0502020204030204" pitchFamily="34" charset="0"/>
                <a:cs typeface="Times New Roman" panose="02020603050405020304" pitchFamily="18" charset="0"/>
              </a:rPr>
              <a:t>and</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for</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those</a:t>
            </a:r>
            <a:r>
              <a:rPr lang="de-CH" sz="1200" dirty="0">
                <a:latin typeface="Calibri" panose="020F0502020204030204" pitchFamily="34" charset="0"/>
                <a:cs typeface="Times New Roman" panose="02020603050405020304" pitchFamily="18" charset="0"/>
              </a:rPr>
              <a:t> in </a:t>
            </a:r>
            <a:r>
              <a:rPr lang="de-CH" sz="1200" dirty="0" err="1">
                <a:latin typeface="Calibri" panose="020F0502020204030204" pitchFamily="34" charset="0"/>
                <a:cs typeface="Times New Roman" panose="02020603050405020304" pitchFamily="18" charset="0"/>
              </a:rPr>
              <a:t>poor</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health</a:t>
            </a:r>
            <a:r>
              <a:rPr lang="de-CH" sz="1200" dirty="0">
                <a:latin typeface="Calibri" panose="020F0502020204030204" pitchFamily="34" charset="0"/>
                <a:cs typeface="Times New Roman" panose="02020603050405020304" pitchFamily="18" charset="0"/>
              </a:rPr>
              <a:t>. In </a:t>
            </a:r>
            <a:r>
              <a:rPr lang="de-CH" sz="1200" dirty="0" err="1">
                <a:latin typeface="Calibri" panose="020F0502020204030204" pitchFamily="34" charset="0"/>
                <a:cs typeface="Times New Roman" panose="02020603050405020304" pitchFamily="18" charset="0"/>
              </a:rPr>
              <a:t>almost</a:t>
            </a:r>
            <a:r>
              <a:rPr lang="de-CH" sz="1200" dirty="0">
                <a:latin typeface="Calibri" panose="020F0502020204030204" pitchFamily="34" charset="0"/>
                <a:cs typeface="Times New Roman" panose="02020603050405020304" pitchFamily="18" charset="0"/>
              </a:rPr>
              <a:t> all countries in Europe, </a:t>
            </a:r>
            <a:r>
              <a:rPr lang="de-CH" sz="1200" dirty="0" err="1">
                <a:latin typeface="Calibri" panose="020F0502020204030204" pitchFamily="34" charset="0"/>
                <a:cs typeface="Times New Roman" panose="02020603050405020304" pitchFamily="18" charset="0"/>
              </a:rPr>
              <a:t>volunteers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report</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better</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health</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than</a:t>
            </a:r>
            <a:r>
              <a:rPr lang="de-CH" sz="1200" dirty="0">
                <a:latin typeface="Calibri" panose="020F0502020204030204" pitchFamily="34" charset="0"/>
                <a:cs typeface="Times New Roman" panose="02020603050405020304" pitchFamily="18" charset="0"/>
              </a:rPr>
              <a:t> non-</a:t>
            </a:r>
            <a:r>
              <a:rPr lang="de-CH" sz="1200" dirty="0" err="1">
                <a:latin typeface="Calibri" panose="020F0502020204030204" pitchFamily="34" charset="0"/>
                <a:cs typeface="Times New Roman" panose="02020603050405020304" pitchFamily="18" charset="0"/>
              </a:rPr>
              <a:t>volunteers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indicating</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it</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would</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be</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advisable</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for</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policy</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makers</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to</a:t>
            </a:r>
            <a:r>
              <a:rPr lang="de-CH" sz="1200" dirty="0">
                <a:latin typeface="Calibri" panose="020F0502020204030204" pitchFamily="34" charset="0"/>
                <a:cs typeface="Times New Roman" panose="02020603050405020304" pitchFamily="18" charset="0"/>
              </a:rPr>
              <a:t> promote </a:t>
            </a:r>
            <a:r>
              <a:rPr lang="de-CH" sz="1200" dirty="0" err="1">
                <a:latin typeface="Calibri" panose="020F0502020204030204" pitchFamily="34" charset="0"/>
                <a:cs typeface="Times New Roman" panose="02020603050405020304" pitchFamily="18" charset="0"/>
              </a:rPr>
              <a:t>volunteering</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as</a:t>
            </a:r>
            <a:r>
              <a:rPr lang="de-CH" sz="1200" dirty="0">
                <a:latin typeface="Calibri" panose="020F0502020204030204" pitchFamily="34" charset="0"/>
                <a:cs typeface="Times New Roman" panose="02020603050405020304" pitchFamily="18" charset="0"/>
              </a:rPr>
              <a:t> a </a:t>
            </a:r>
            <a:r>
              <a:rPr lang="de-CH" sz="1200" dirty="0" err="1">
                <a:latin typeface="Calibri" panose="020F0502020204030204" pitchFamily="34" charset="0"/>
                <a:cs typeface="Times New Roman" panose="02020603050405020304" pitchFamily="18" charset="0"/>
              </a:rPr>
              <a:t>possible</a:t>
            </a:r>
            <a:r>
              <a:rPr lang="de-CH" sz="1200" dirty="0">
                <a:latin typeface="Calibri" panose="020F0502020204030204" pitchFamily="34" charset="0"/>
                <a:cs typeface="Times New Roman" panose="02020603050405020304" pitchFamily="18" charset="0"/>
              </a:rPr>
              <a:t> route </a:t>
            </a:r>
            <a:r>
              <a:rPr lang="de-CH" sz="1200" dirty="0" err="1">
                <a:latin typeface="Calibri" panose="020F0502020204030204" pitchFamily="34" charset="0"/>
                <a:cs typeface="Times New Roman" panose="02020603050405020304" pitchFamily="18" charset="0"/>
              </a:rPr>
              <a:t>to</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better</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health</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and</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healthy</a:t>
            </a:r>
            <a:r>
              <a:rPr lang="de-CH" sz="1200" dirty="0">
                <a:latin typeface="Calibri" panose="020F0502020204030204" pitchFamily="34" charset="0"/>
                <a:cs typeface="Times New Roman" panose="02020603050405020304" pitchFamily="18" charset="0"/>
              </a:rPr>
              <a:t> </a:t>
            </a:r>
            <a:r>
              <a:rPr lang="de-CH" sz="1200" dirty="0" err="1">
                <a:latin typeface="Calibri" panose="020F0502020204030204" pitchFamily="34" charset="0"/>
                <a:cs typeface="Times New Roman" panose="02020603050405020304" pitchFamily="18" charset="0"/>
              </a:rPr>
              <a:t>ageing</a:t>
            </a:r>
            <a:r>
              <a:rPr lang="de-CH" sz="1200" dirty="0">
                <a:latin typeface="Calibri" panose="020F0502020204030204" pitchFamily="34" charset="0"/>
                <a:cs typeface="Times New Roman" panose="02020603050405020304" pitchFamily="18" charset="0"/>
              </a:rPr>
              <a:t>..</a:t>
            </a:r>
            <a:endParaRPr lang="nl-NL" sz="1200" dirty="0">
              <a:latin typeface="Calibri" panose="020F0502020204030204" pitchFamily="34" charset="0"/>
              <a:cs typeface="Times New Roman" panose="02020603050405020304" pitchFamily="18" charset="0"/>
            </a:endParaRPr>
          </a:p>
          <a:p>
            <a:endParaRPr lang="nl-NL" sz="1200" dirty="0">
              <a:latin typeface="Calibri" panose="020F0502020204030204" pitchFamily="34" charset="0"/>
              <a:cs typeface="Times New Roman" panose="02020603050405020304" pitchFamily="18" charset="0"/>
            </a:endParaRPr>
          </a:p>
          <a:p>
            <a:pPr algn="just">
              <a:lnSpc>
                <a:spcPct val="107000"/>
              </a:lnSpc>
              <a:spcAft>
                <a:spcPts val="800"/>
              </a:spcAft>
            </a:pPr>
            <a:r>
              <a:rPr lang="nl-NL" sz="1400" dirty="0">
                <a:solidFill>
                  <a:srgbClr val="0C5890"/>
                </a:solidFill>
                <a:effectLst/>
                <a:latin typeface="Calibri" panose="020F0502020204030204" pitchFamily="34" charset="0"/>
                <a:ea typeface="Calibri" panose="020F0502020204030204" pitchFamily="34" charset="0"/>
                <a:cs typeface="Times New Roman" panose="02020603050405020304" pitchFamily="18" charset="0"/>
              </a:rPr>
              <a:t>#</a:t>
            </a:r>
            <a:r>
              <a:rPr lang="nl-NL" sz="1400" dirty="0">
                <a:solidFill>
                  <a:srgbClr val="0C5890"/>
                </a:solidFill>
                <a:latin typeface="Calibri" panose="020F0502020204030204" pitchFamily="34" charset="0"/>
                <a:ea typeface="Calibri" panose="020F0502020204030204" pitchFamily="34" charset="0"/>
                <a:cs typeface="Times New Roman" panose="02020603050405020304" pitchFamily="18" charset="0"/>
              </a:rPr>
              <a:t>V</a:t>
            </a:r>
            <a:r>
              <a:rPr lang="nl-NL" sz="1400" dirty="0">
                <a:solidFill>
                  <a:srgbClr val="0C5890"/>
                </a:solidFill>
                <a:effectLst/>
                <a:latin typeface="Calibri" panose="020F0502020204030204" pitchFamily="34" charset="0"/>
                <a:ea typeface="Calibri" panose="020F0502020204030204" pitchFamily="34" charset="0"/>
                <a:cs typeface="Times New Roman" panose="02020603050405020304" pitchFamily="18" charset="0"/>
              </a:rPr>
              <a:t>olunteering  #</a:t>
            </a:r>
            <a:r>
              <a:rPr lang="nl-NL" sz="1400" dirty="0">
                <a:solidFill>
                  <a:srgbClr val="0C5890"/>
                </a:solidFill>
                <a:latin typeface="Calibri" panose="020F0502020204030204" pitchFamily="34" charset="0"/>
                <a:ea typeface="Calibri" panose="020F0502020204030204" pitchFamily="34" charset="0"/>
                <a:cs typeface="Times New Roman" panose="02020603050405020304" pitchFamily="18" charset="0"/>
              </a:rPr>
              <a:t>A</a:t>
            </a:r>
            <a:r>
              <a:rPr lang="nl-NL" sz="1400" dirty="0">
                <a:solidFill>
                  <a:srgbClr val="0C5890"/>
                </a:solidFill>
                <a:effectLst/>
                <a:latin typeface="Calibri" panose="020F0502020204030204" pitchFamily="34" charset="0"/>
                <a:ea typeface="Calibri" panose="020F0502020204030204" pitchFamily="34" charset="0"/>
                <a:cs typeface="Times New Roman" panose="02020603050405020304" pitchFamily="18" charset="0"/>
              </a:rPr>
              <a:t>ging  #Health #Society</a:t>
            </a:r>
            <a:endParaRPr lang="nl-NL" dirty="0"/>
          </a:p>
        </p:txBody>
      </p:sp>
      <p:sp>
        <p:nvSpPr>
          <p:cNvPr id="17" name="Tekstvak 16">
            <a:extLst>
              <a:ext uri="{FF2B5EF4-FFF2-40B4-BE49-F238E27FC236}">
                <a16:creationId xmlns:a16="http://schemas.microsoft.com/office/drawing/2014/main" id="{C29FC3C1-693C-98D1-928B-EE30A9499724}"/>
              </a:ext>
            </a:extLst>
          </p:cNvPr>
          <p:cNvSpPr txBox="1"/>
          <p:nvPr/>
        </p:nvSpPr>
        <p:spPr>
          <a:xfrm>
            <a:off x="1915850" y="5005482"/>
            <a:ext cx="4591276" cy="5276381"/>
          </a:xfrm>
          <a:prstGeom prst="rect">
            <a:avLst/>
          </a:prstGeom>
          <a:noFill/>
        </p:spPr>
        <p:txBody>
          <a:bodyPr wrap="square" rtlCol="0">
            <a:spAutoFit/>
          </a:bodyPr>
          <a:lstStyle/>
          <a:p>
            <a:pPr marL="171450" indent="-171450" algn="just">
              <a:lnSpc>
                <a:spcPct val="107000"/>
              </a:lnSpc>
              <a:spcAft>
                <a:spcPts val="800"/>
              </a:spcAft>
              <a:buClr>
                <a:srgbClr val="F37322"/>
              </a:buClr>
              <a:buFont typeface="Wingdings" panose="05000000000000000000" pitchFamily="2" charset="2"/>
              <a:buChar char="§"/>
            </a:pPr>
            <a:r>
              <a:rPr lang="en-US" sz="1100" b="1" dirty="0">
                <a:solidFill>
                  <a:srgbClr val="000000"/>
                </a:solidFill>
              </a:rPr>
              <a:t>Volunteers across countries in Europe report better health than non-volunteers.</a:t>
            </a:r>
            <a:r>
              <a:rPr lang="en-US" sz="1100" dirty="0">
                <a:solidFill>
                  <a:srgbClr val="000000"/>
                </a:solidFill>
              </a:rPr>
              <a:t> On average, volunteers score higher than non-volunteers when asked about their health.</a:t>
            </a:r>
          </a:p>
          <a:p>
            <a:pPr marL="171450" indent="-171450" algn="just">
              <a:lnSpc>
                <a:spcPct val="107000"/>
              </a:lnSpc>
              <a:spcAft>
                <a:spcPts val="800"/>
              </a:spcAft>
              <a:buClr>
                <a:srgbClr val="F37322"/>
              </a:buClr>
              <a:buFont typeface="Wingdings" panose="05000000000000000000" pitchFamily="2" charset="2"/>
              <a:buChar char="§"/>
            </a:pPr>
            <a:r>
              <a:rPr lang="en-US" sz="1100" b="1" dirty="0">
                <a:solidFill>
                  <a:srgbClr val="000000"/>
                </a:solidFill>
              </a:rPr>
              <a:t>Over time, volunteering contributes to health. </a:t>
            </a:r>
            <a:r>
              <a:rPr lang="en-US" sz="1100" dirty="0">
                <a:solidFill>
                  <a:srgbClr val="000000"/>
                </a:solidFill>
              </a:rPr>
              <a:t>Europeans who start volunteering stay in better health than those who remain inactive. Among volunteers who continue volunteering, health remains better than among those who quit. </a:t>
            </a:r>
            <a:endParaRPr lang="de-CH" sz="1100" dirty="0">
              <a:solidFill>
                <a:srgbClr val="000000"/>
              </a:solidFill>
            </a:endParaRPr>
          </a:p>
          <a:p>
            <a:pPr marL="171450" indent="-171450" algn="just" fontAlgn="base">
              <a:lnSpc>
                <a:spcPct val="107000"/>
              </a:lnSpc>
              <a:spcAft>
                <a:spcPts val="800"/>
              </a:spcAft>
              <a:buClr>
                <a:srgbClr val="F37322"/>
              </a:buClr>
              <a:buFont typeface="Wingdings" panose="05000000000000000000" pitchFamily="2" charset="2"/>
              <a:buChar char="§"/>
            </a:pPr>
            <a:r>
              <a:rPr lang="en-US" sz="1100" b="1" dirty="0">
                <a:solidFill>
                  <a:srgbClr val="000000"/>
                </a:solidFill>
              </a:rPr>
              <a:t>The health advantage of volunteers increases with age. </a:t>
            </a:r>
            <a:r>
              <a:rPr lang="en-US" sz="1100" dirty="0">
                <a:solidFill>
                  <a:srgbClr val="000000"/>
                </a:solidFill>
              </a:rPr>
              <a:t>For respondents below the age of 60 the study finds no health advantage for volunteering. For </a:t>
            </a:r>
            <a:r>
              <a:rPr lang="en-US" sz="1100" b="1" dirty="0">
                <a:solidFill>
                  <a:srgbClr val="000000"/>
                </a:solidFill>
              </a:rPr>
              <a:t>volunteers above the age of 60 there is a health </a:t>
            </a:r>
            <a:r>
              <a:rPr lang="en-US" sz="1100" dirty="0">
                <a:solidFill>
                  <a:srgbClr val="000000"/>
                </a:solidFill>
              </a:rPr>
              <a:t>advantage. This advantage increases for respondents who are 80 years or older. </a:t>
            </a:r>
          </a:p>
          <a:p>
            <a:pPr marL="171450" indent="-171450" algn="just" fontAlgn="base">
              <a:lnSpc>
                <a:spcPct val="107000"/>
              </a:lnSpc>
              <a:spcAft>
                <a:spcPts val="800"/>
              </a:spcAft>
              <a:buClr>
                <a:srgbClr val="F37322"/>
              </a:buClr>
              <a:buFont typeface="Wingdings" panose="05000000000000000000" pitchFamily="2" charset="2"/>
              <a:buChar char="§"/>
            </a:pPr>
            <a:r>
              <a:rPr lang="en-US" sz="1100" b="1" dirty="0">
                <a:solidFill>
                  <a:srgbClr val="000000"/>
                </a:solidFill>
              </a:rPr>
              <a:t>The health advantage of volunteers is largest for those in worse health</a:t>
            </a:r>
            <a:r>
              <a:rPr lang="en-US" sz="1100" dirty="0">
                <a:solidFill>
                  <a:srgbClr val="000000"/>
                </a:solidFill>
              </a:rPr>
              <a:t>.</a:t>
            </a:r>
            <a:r>
              <a:rPr lang="de-CH" sz="1100" dirty="0">
                <a:solidFill>
                  <a:srgbClr val="000000"/>
                </a:solidFill>
              </a:rPr>
              <a:t> The </a:t>
            </a:r>
            <a:r>
              <a:rPr lang="de-CH" sz="1100" dirty="0" err="1">
                <a:solidFill>
                  <a:srgbClr val="000000"/>
                </a:solidFill>
              </a:rPr>
              <a:t>health</a:t>
            </a:r>
            <a:r>
              <a:rPr lang="de-CH" sz="1100" dirty="0">
                <a:solidFill>
                  <a:srgbClr val="000000"/>
                </a:solidFill>
              </a:rPr>
              <a:t> </a:t>
            </a:r>
            <a:r>
              <a:rPr lang="de-CH" sz="1100" dirty="0" err="1">
                <a:solidFill>
                  <a:srgbClr val="000000"/>
                </a:solidFill>
              </a:rPr>
              <a:t>advantage</a:t>
            </a:r>
            <a:r>
              <a:rPr lang="de-CH" sz="1100" dirty="0">
                <a:solidFill>
                  <a:srgbClr val="000000"/>
                </a:solidFill>
              </a:rPr>
              <a:t> </a:t>
            </a:r>
            <a:r>
              <a:rPr lang="de-CH" sz="1100" dirty="0" err="1">
                <a:solidFill>
                  <a:srgbClr val="000000"/>
                </a:solidFill>
              </a:rPr>
              <a:t>of</a:t>
            </a:r>
            <a:r>
              <a:rPr lang="de-CH" sz="1100" dirty="0">
                <a:solidFill>
                  <a:srgbClr val="000000"/>
                </a:solidFill>
              </a:rPr>
              <a:t> </a:t>
            </a:r>
            <a:r>
              <a:rPr lang="de-CH" sz="1100" dirty="0" err="1">
                <a:solidFill>
                  <a:srgbClr val="000000"/>
                </a:solidFill>
              </a:rPr>
              <a:t>volunteering</a:t>
            </a:r>
            <a:r>
              <a:rPr lang="de-CH" sz="1100" dirty="0">
                <a:solidFill>
                  <a:srgbClr val="000000"/>
                </a:solidFill>
              </a:rPr>
              <a:t> </a:t>
            </a:r>
            <a:r>
              <a:rPr lang="de-CH" sz="1100" dirty="0" err="1">
                <a:solidFill>
                  <a:srgbClr val="000000"/>
                </a:solidFill>
              </a:rPr>
              <a:t>among</a:t>
            </a:r>
            <a:r>
              <a:rPr lang="de-CH" sz="1100" dirty="0">
                <a:solidFill>
                  <a:srgbClr val="000000"/>
                </a:solidFill>
              </a:rPr>
              <a:t> </a:t>
            </a:r>
            <a:r>
              <a:rPr lang="de-CH" sz="1100" dirty="0" err="1">
                <a:solidFill>
                  <a:srgbClr val="000000"/>
                </a:solidFill>
              </a:rPr>
              <a:t>those</a:t>
            </a:r>
            <a:r>
              <a:rPr lang="de-CH" sz="1100" dirty="0">
                <a:solidFill>
                  <a:srgbClr val="000000"/>
                </a:solidFill>
              </a:rPr>
              <a:t> in </a:t>
            </a:r>
            <a:r>
              <a:rPr lang="de-CH" sz="1100" dirty="0" err="1">
                <a:solidFill>
                  <a:srgbClr val="000000"/>
                </a:solidFill>
              </a:rPr>
              <a:t>worse</a:t>
            </a:r>
            <a:r>
              <a:rPr lang="de-CH" sz="1100" dirty="0">
                <a:solidFill>
                  <a:srgbClr val="000000"/>
                </a:solidFill>
              </a:rPr>
              <a:t> </a:t>
            </a:r>
            <a:r>
              <a:rPr lang="de-CH" sz="1100" dirty="0" err="1">
                <a:solidFill>
                  <a:srgbClr val="000000"/>
                </a:solidFill>
              </a:rPr>
              <a:t>health</a:t>
            </a:r>
            <a:r>
              <a:rPr lang="de-CH" sz="1100" dirty="0">
                <a:solidFill>
                  <a:srgbClr val="000000"/>
                </a:solidFill>
              </a:rPr>
              <a:t> </a:t>
            </a:r>
            <a:r>
              <a:rPr lang="de-CH" sz="1100" dirty="0" err="1">
                <a:solidFill>
                  <a:srgbClr val="000000"/>
                </a:solidFill>
              </a:rPr>
              <a:t>is</a:t>
            </a:r>
            <a:r>
              <a:rPr lang="de-CH" sz="1100" dirty="0">
                <a:solidFill>
                  <a:srgbClr val="000000"/>
                </a:solidFill>
              </a:rPr>
              <a:t> </a:t>
            </a:r>
            <a:r>
              <a:rPr lang="de-CH" sz="1100" dirty="0" err="1">
                <a:solidFill>
                  <a:srgbClr val="000000"/>
                </a:solidFill>
              </a:rPr>
              <a:t>twice</a:t>
            </a:r>
            <a:r>
              <a:rPr lang="de-CH" sz="1100" dirty="0">
                <a:solidFill>
                  <a:srgbClr val="000000"/>
                </a:solidFill>
              </a:rPr>
              <a:t> </a:t>
            </a:r>
            <a:r>
              <a:rPr lang="de-CH" sz="1100" dirty="0" err="1">
                <a:solidFill>
                  <a:srgbClr val="000000"/>
                </a:solidFill>
              </a:rPr>
              <a:t>as</a:t>
            </a:r>
            <a:r>
              <a:rPr lang="de-CH" sz="1100" dirty="0">
                <a:solidFill>
                  <a:srgbClr val="000000"/>
                </a:solidFill>
              </a:rPr>
              <a:t> large </a:t>
            </a:r>
            <a:r>
              <a:rPr lang="de-CH" sz="1100" dirty="0" err="1">
                <a:solidFill>
                  <a:srgbClr val="000000"/>
                </a:solidFill>
              </a:rPr>
              <a:t>as</a:t>
            </a:r>
            <a:r>
              <a:rPr lang="de-CH" sz="1100" dirty="0">
                <a:solidFill>
                  <a:srgbClr val="000000"/>
                </a:solidFill>
              </a:rPr>
              <a:t> </a:t>
            </a:r>
            <a:r>
              <a:rPr lang="de-CH" sz="1100" dirty="0" err="1">
                <a:solidFill>
                  <a:srgbClr val="000000"/>
                </a:solidFill>
              </a:rPr>
              <a:t>the</a:t>
            </a:r>
            <a:r>
              <a:rPr lang="de-CH" sz="1100" dirty="0">
                <a:solidFill>
                  <a:srgbClr val="000000"/>
                </a:solidFill>
              </a:rPr>
              <a:t> </a:t>
            </a:r>
            <a:r>
              <a:rPr lang="de-CH" sz="1100" dirty="0" err="1">
                <a:solidFill>
                  <a:srgbClr val="000000"/>
                </a:solidFill>
              </a:rPr>
              <a:t>health</a:t>
            </a:r>
            <a:r>
              <a:rPr lang="de-CH" sz="1100" dirty="0">
                <a:solidFill>
                  <a:srgbClr val="000000"/>
                </a:solidFill>
              </a:rPr>
              <a:t> </a:t>
            </a:r>
            <a:r>
              <a:rPr lang="de-CH" sz="1100" dirty="0" err="1">
                <a:solidFill>
                  <a:srgbClr val="000000"/>
                </a:solidFill>
              </a:rPr>
              <a:t>advantage</a:t>
            </a:r>
            <a:r>
              <a:rPr lang="de-CH" sz="1100" dirty="0">
                <a:solidFill>
                  <a:srgbClr val="000000"/>
                </a:solidFill>
              </a:rPr>
              <a:t> </a:t>
            </a:r>
            <a:r>
              <a:rPr lang="de-CH" sz="1100" dirty="0" err="1">
                <a:solidFill>
                  <a:srgbClr val="000000"/>
                </a:solidFill>
              </a:rPr>
              <a:t>among</a:t>
            </a:r>
            <a:r>
              <a:rPr lang="de-CH" sz="1100" dirty="0">
                <a:solidFill>
                  <a:srgbClr val="000000"/>
                </a:solidFill>
              </a:rPr>
              <a:t> </a:t>
            </a:r>
            <a:r>
              <a:rPr lang="de-CH" sz="1100" dirty="0" err="1">
                <a:solidFill>
                  <a:srgbClr val="000000"/>
                </a:solidFill>
              </a:rPr>
              <a:t>the</a:t>
            </a:r>
            <a:r>
              <a:rPr lang="de-CH" sz="1100" dirty="0">
                <a:solidFill>
                  <a:srgbClr val="000000"/>
                </a:solidFill>
              </a:rPr>
              <a:t> </a:t>
            </a:r>
            <a:r>
              <a:rPr lang="de-CH" sz="1100" dirty="0" err="1">
                <a:solidFill>
                  <a:srgbClr val="000000"/>
                </a:solidFill>
              </a:rPr>
              <a:t>healthiest</a:t>
            </a:r>
            <a:r>
              <a:rPr lang="de-CH" sz="1100" dirty="0">
                <a:solidFill>
                  <a:srgbClr val="000000"/>
                </a:solidFill>
              </a:rPr>
              <a:t> </a:t>
            </a:r>
            <a:r>
              <a:rPr lang="de-CH" sz="1100" dirty="0" err="1">
                <a:solidFill>
                  <a:srgbClr val="000000"/>
                </a:solidFill>
              </a:rPr>
              <a:t>Europeans</a:t>
            </a:r>
            <a:r>
              <a:rPr lang="de-CH" sz="1100" dirty="0">
                <a:solidFill>
                  <a:srgbClr val="000000"/>
                </a:solidFill>
              </a:rPr>
              <a:t>.</a:t>
            </a:r>
            <a:endParaRPr lang="en-US" sz="1100" dirty="0">
              <a:solidFill>
                <a:srgbClr val="000000"/>
              </a:solidFill>
            </a:endParaRPr>
          </a:p>
          <a:p>
            <a:pPr marL="171450" indent="-171450" algn="just" fontAlgn="base">
              <a:lnSpc>
                <a:spcPct val="107000"/>
              </a:lnSpc>
              <a:spcAft>
                <a:spcPts val="800"/>
              </a:spcAft>
              <a:buClr>
                <a:srgbClr val="F37322"/>
              </a:buClr>
              <a:buFont typeface="Wingdings" panose="05000000000000000000" pitchFamily="2" charset="2"/>
              <a:buChar char="§"/>
            </a:pPr>
            <a:r>
              <a:rPr lang="de-CH" sz="1100" b="1" dirty="0" err="1">
                <a:solidFill>
                  <a:srgbClr val="000000"/>
                </a:solidFill>
              </a:rPr>
              <a:t>Because</a:t>
            </a:r>
            <a:r>
              <a:rPr lang="de-CH" sz="1100" b="1" dirty="0">
                <a:solidFill>
                  <a:srgbClr val="000000"/>
                </a:solidFill>
              </a:rPr>
              <a:t> </a:t>
            </a:r>
            <a:r>
              <a:rPr lang="de-CH" sz="1100" b="1" dirty="0" err="1">
                <a:solidFill>
                  <a:srgbClr val="000000"/>
                </a:solidFill>
              </a:rPr>
              <a:t>volunteering</a:t>
            </a:r>
            <a:r>
              <a:rPr lang="de-CH" sz="1100" b="1" dirty="0">
                <a:solidFill>
                  <a:srgbClr val="000000"/>
                </a:solidFill>
              </a:rPr>
              <a:t> </a:t>
            </a:r>
            <a:r>
              <a:rPr lang="de-CH" sz="1100" b="1" dirty="0" err="1">
                <a:solidFill>
                  <a:srgbClr val="000000"/>
                </a:solidFill>
              </a:rPr>
              <a:t>may</a:t>
            </a:r>
            <a:r>
              <a:rPr lang="de-CH" sz="1100" b="1" dirty="0">
                <a:solidFill>
                  <a:srgbClr val="000000"/>
                </a:solidFill>
              </a:rPr>
              <a:t> </a:t>
            </a:r>
            <a:r>
              <a:rPr lang="de-CH" sz="1100" b="1" dirty="0" err="1">
                <a:solidFill>
                  <a:srgbClr val="000000"/>
                </a:solidFill>
              </a:rPr>
              <a:t>improve</a:t>
            </a:r>
            <a:r>
              <a:rPr lang="de-CH" sz="1100" b="1" dirty="0">
                <a:solidFill>
                  <a:srgbClr val="000000"/>
                </a:solidFill>
              </a:rPr>
              <a:t> </a:t>
            </a:r>
            <a:r>
              <a:rPr lang="de-CH" sz="1100" b="1" dirty="0" err="1">
                <a:solidFill>
                  <a:srgbClr val="000000"/>
                </a:solidFill>
              </a:rPr>
              <a:t>the</a:t>
            </a:r>
            <a:r>
              <a:rPr lang="de-CH" sz="1100" b="1" dirty="0">
                <a:solidFill>
                  <a:srgbClr val="000000"/>
                </a:solidFill>
              </a:rPr>
              <a:t> </a:t>
            </a:r>
            <a:r>
              <a:rPr lang="de-CH" sz="1100" b="1" dirty="0" err="1">
                <a:solidFill>
                  <a:srgbClr val="000000"/>
                </a:solidFill>
              </a:rPr>
              <a:t>health</a:t>
            </a:r>
            <a:r>
              <a:rPr lang="de-CH" sz="1100" b="1" dirty="0">
                <a:solidFill>
                  <a:srgbClr val="000000"/>
                </a:solidFill>
              </a:rPr>
              <a:t> </a:t>
            </a:r>
            <a:r>
              <a:rPr lang="de-CH" sz="1100" b="1" dirty="0" err="1">
                <a:solidFill>
                  <a:srgbClr val="000000"/>
                </a:solidFill>
              </a:rPr>
              <a:t>of</a:t>
            </a:r>
            <a:r>
              <a:rPr lang="de-CH" sz="1100" b="1" dirty="0">
                <a:solidFill>
                  <a:srgbClr val="000000"/>
                </a:solidFill>
              </a:rPr>
              <a:t> </a:t>
            </a:r>
            <a:r>
              <a:rPr lang="de-CH" sz="1100" b="1" dirty="0" err="1">
                <a:solidFill>
                  <a:srgbClr val="000000"/>
                </a:solidFill>
              </a:rPr>
              <a:t>older</a:t>
            </a:r>
            <a:r>
              <a:rPr lang="de-CH" sz="1100" b="1" dirty="0">
                <a:solidFill>
                  <a:srgbClr val="000000"/>
                </a:solidFill>
              </a:rPr>
              <a:t> </a:t>
            </a:r>
            <a:r>
              <a:rPr lang="de-CH" sz="1100" b="1" dirty="0" err="1">
                <a:solidFill>
                  <a:srgbClr val="000000"/>
                </a:solidFill>
              </a:rPr>
              <a:t>and</a:t>
            </a:r>
            <a:r>
              <a:rPr lang="de-CH" sz="1100" b="1" dirty="0">
                <a:solidFill>
                  <a:srgbClr val="000000"/>
                </a:solidFill>
              </a:rPr>
              <a:t> </a:t>
            </a:r>
            <a:r>
              <a:rPr lang="de-CH" sz="1100" b="1" dirty="0" err="1">
                <a:solidFill>
                  <a:srgbClr val="000000"/>
                </a:solidFill>
              </a:rPr>
              <a:t>less</a:t>
            </a:r>
            <a:r>
              <a:rPr lang="de-CH" sz="1100" b="1" dirty="0">
                <a:solidFill>
                  <a:srgbClr val="000000"/>
                </a:solidFill>
              </a:rPr>
              <a:t> </a:t>
            </a:r>
            <a:r>
              <a:rPr lang="de-CH" sz="1100" b="1" dirty="0" err="1">
                <a:solidFill>
                  <a:srgbClr val="000000"/>
                </a:solidFill>
              </a:rPr>
              <a:t>healthy</a:t>
            </a:r>
            <a:r>
              <a:rPr lang="de-CH" sz="1100" b="1" dirty="0">
                <a:solidFill>
                  <a:srgbClr val="000000"/>
                </a:solidFill>
              </a:rPr>
              <a:t> </a:t>
            </a:r>
            <a:r>
              <a:rPr lang="de-CH" sz="1100" b="1" dirty="0" err="1">
                <a:solidFill>
                  <a:srgbClr val="000000"/>
                </a:solidFill>
              </a:rPr>
              <a:t>adults</a:t>
            </a:r>
            <a:r>
              <a:rPr lang="de-CH" sz="1100" b="1" dirty="0">
                <a:solidFill>
                  <a:srgbClr val="000000"/>
                </a:solidFill>
              </a:rPr>
              <a:t>, </a:t>
            </a:r>
            <a:r>
              <a:rPr lang="de-CH" sz="1100" dirty="0" err="1">
                <a:solidFill>
                  <a:srgbClr val="000000"/>
                </a:solidFill>
              </a:rPr>
              <a:t>it</a:t>
            </a:r>
            <a:r>
              <a:rPr lang="de-CH" sz="1100" dirty="0">
                <a:solidFill>
                  <a:srgbClr val="000000"/>
                </a:solidFill>
              </a:rPr>
              <a:t> </a:t>
            </a:r>
            <a:r>
              <a:rPr lang="de-CH" sz="1100" dirty="0" err="1">
                <a:solidFill>
                  <a:srgbClr val="000000"/>
                </a:solidFill>
              </a:rPr>
              <a:t>would</a:t>
            </a:r>
            <a:r>
              <a:rPr lang="de-CH" sz="1100" dirty="0">
                <a:solidFill>
                  <a:srgbClr val="000000"/>
                </a:solidFill>
              </a:rPr>
              <a:t> </a:t>
            </a:r>
            <a:r>
              <a:rPr lang="de-CH" sz="1100" dirty="0" err="1">
                <a:solidFill>
                  <a:srgbClr val="000000"/>
                </a:solidFill>
              </a:rPr>
              <a:t>be</a:t>
            </a:r>
            <a:r>
              <a:rPr lang="de-CH" sz="1100" dirty="0">
                <a:solidFill>
                  <a:srgbClr val="000000"/>
                </a:solidFill>
              </a:rPr>
              <a:t> </a:t>
            </a:r>
            <a:r>
              <a:rPr lang="de-CH" sz="1100" dirty="0" err="1">
                <a:solidFill>
                  <a:srgbClr val="000000"/>
                </a:solidFill>
              </a:rPr>
              <a:t>good</a:t>
            </a:r>
            <a:r>
              <a:rPr lang="de-CH" sz="1100" dirty="0">
                <a:solidFill>
                  <a:srgbClr val="000000"/>
                </a:solidFill>
              </a:rPr>
              <a:t> </a:t>
            </a:r>
            <a:r>
              <a:rPr lang="de-CH" sz="1100" dirty="0" err="1">
                <a:solidFill>
                  <a:srgbClr val="000000"/>
                </a:solidFill>
              </a:rPr>
              <a:t>if</a:t>
            </a:r>
            <a:r>
              <a:rPr lang="de-CH" sz="1100" dirty="0">
                <a:solidFill>
                  <a:srgbClr val="000000"/>
                </a:solidFill>
              </a:rPr>
              <a:t> </a:t>
            </a:r>
            <a:r>
              <a:rPr lang="de-CH" sz="1100" dirty="0" err="1">
                <a:solidFill>
                  <a:srgbClr val="000000"/>
                </a:solidFill>
              </a:rPr>
              <a:t>public</a:t>
            </a:r>
            <a:r>
              <a:rPr lang="de-CH" sz="1100" dirty="0">
                <a:solidFill>
                  <a:srgbClr val="000000"/>
                </a:solidFill>
              </a:rPr>
              <a:t> </a:t>
            </a:r>
            <a:r>
              <a:rPr lang="de-CH" sz="1100" dirty="0" err="1">
                <a:solidFill>
                  <a:srgbClr val="000000"/>
                </a:solidFill>
              </a:rPr>
              <a:t>health</a:t>
            </a:r>
            <a:r>
              <a:rPr lang="de-CH" sz="1100" dirty="0">
                <a:solidFill>
                  <a:srgbClr val="000000"/>
                </a:solidFill>
              </a:rPr>
              <a:t> </a:t>
            </a:r>
            <a:r>
              <a:rPr lang="de-CH" sz="1100" dirty="0" err="1">
                <a:solidFill>
                  <a:srgbClr val="000000"/>
                </a:solidFill>
              </a:rPr>
              <a:t>policy</a:t>
            </a:r>
            <a:r>
              <a:rPr lang="de-CH" sz="1100" dirty="0">
                <a:solidFill>
                  <a:srgbClr val="000000"/>
                </a:solidFill>
              </a:rPr>
              <a:t> </a:t>
            </a:r>
            <a:r>
              <a:rPr lang="de-CH" sz="1100" dirty="0" err="1">
                <a:solidFill>
                  <a:srgbClr val="000000"/>
                </a:solidFill>
              </a:rPr>
              <a:t>makers</a:t>
            </a:r>
            <a:r>
              <a:rPr lang="de-CH" sz="1100" dirty="0">
                <a:solidFill>
                  <a:srgbClr val="000000"/>
                </a:solidFill>
              </a:rPr>
              <a:t> </a:t>
            </a:r>
            <a:r>
              <a:rPr lang="de-CH" sz="1100" dirty="0" err="1">
                <a:solidFill>
                  <a:srgbClr val="000000"/>
                </a:solidFill>
              </a:rPr>
              <a:t>would</a:t>
            </a:r>
            <a:r>
              <a:rPr lang="de-CH" sz="1100" dirty="0">
                <a:solidFill>
                  <a:srgbClr val="000000"/>
                </a:solidFill>
              </a:rPr>
              <a:t> promote </a:t>
            </a:r>
            <a:r>
              <a:rPr lang="de-CH" sz="1100" dirty="0" err="1">
                <a:solidFill>
                  <a:srgbClr val="000000"/>
                </a:solidFill>
              </a:rPr>
              <a:t>volunteering</a:t>
            </a:r>
            <a:r>
              <a:rPr lang="de-CH" sz="1100" dirty="0">
                <a:solidFill>
                  <a:srgbClr val="000000"/>
                </a:solidFill>
              </a:rPr>
              <a:t>.</a:t>
            </a:r>
          </a:p>
          <a:p>
            <a:pPr algn="just" fontAlgn="base">
              <a:lnSpc>
                <a:spcPct val="107000"/>
              </a:lnSpc>
              <a:spcAft>
                <a:spcPts val="800"/>
              </a:spcAft>
              <a:buClr>
                <a:srgbClr val="F37322"/>
              </a:buClr>
            </a:pPr>
            <a:endParaRPr lang="de-CH" sz="1100" dirty="0">
              <a:solidFill>
                <a:srgbClr val="000000"/>
              </a:solidFill>
            </a:endParaRPr>
          </a:p>
          <a:p>
            <a:pPr>
              <a:lnSpc>
                <a:spcPct val="107000"/>
              </a:lnSpc>
              <a:spcAft>
                <a:spcPts val="800"/>
              </a:spcAft>
            </a:pPr>
            <a:endParaRPr lang="nl-NL" sz="1100" dirty="0"/>
          </a:p>
          <a:p>
            <a:pPr>
              <a:lnSpc>
                <a:spcPct val="107000"/>
              </a:lnSpc>
              <a:spcAft>
                <a:spcPts val="800"/>
              </a:spcAft>
            </a:pPr>
            <a:endParaRPr lang="nl-NL" sz="1100" dirty="0"/>
          </a:p>
          <a:p>
            <a:pPr>
              <a:lnSpc>
                <a:spcPct val="107000"/>
              </a:lnSpc>
              <a:spcAft>
                <a:spcPts val="800"/>
              </a:spcAft>
            </a:pPr>
            <a:endParaRPr lang="nl-NL" sz="1100" dirty="0"/>
          </a:p>
          <a:p>
            <a:pPr>
              <a:lnSpc>
                <a:spcPct val="107000"/>
              </a:lnSpc>
              <a:spcAft>
                <a:spcPts val="800"/>
              </a:spcAft>
            </a:pPr>
            <a:endParaRPr lang="en-GB" sz="1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endParaRPr lang="nl-NL" sz="1100" dirty="0"/>
          </a:p>
        </p:txBody>
      </p:sp>
      <p:pic>
        <p:nvPicPr>
          <p:cNvPr id="20" name="Graphic 19" descr="Hoofd met radertjes">
            <a:extLst>
              <a:ext uri="{FF2B5EF4-FFF2-40B4-BE49-F238E27FC236}">
                <a16:creationId xmlns:a16="http://schemas.microsoft.com/office/drawing/2014/main" id="{30D6982B-ABAE-CD4D-9F17-8B5495B6369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1958" y="6324518"/>
            <a:ext cx="914400" cy="914400"/>
          </a:xfrm>
          <a:prstGeom prst="rect">
            <a:avLst/>
          </a:prstGeom>
        </p:spPr>
      </p:pic>
      <p:pic>
        <p:nvPicPr>
          <p:cNvPr id="34" name="Afbeelding 33">
            <a:extLst>
              <a:ext uri="{FF2B5EF4-FFF2-40B4-BE49-F238E27FC236}">
                <a16:creationId xmlns:a16="http://schemas.microsoft.com/office/drawing/2014/main" id="{34F60573-EBF0-42B0-BE5C-73DE5B1AE76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33568" y="9448464"/>
            <a:ext cx="1145642" cy="373054"/>
          </a:xfrm>
          <a:prstGeom prst="rect">
            <a:avLst/>
          </a:prstGeom>
        </p:spPr>
      </p:pic>
      <p:pic>
        <p:nvPicPr>
          <p:cNvPr id="38" name="Graphic 37" descr="Open boek">
            <a:extLst>
              <a:ext uri="{FF2B5EF4-FFF2-40B4-BE49-F238E27FC236}">
                <a16:creationId xmlns:a16="http://schemas.microsoft.com/office/drawing/2014/main" id="{ED448E64-E1D0-08CF-3133-B55B6FC99B1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291989" y="178586"/>
            <a:ext cx="914400" cy="914400"/>
          </a:xfrm>
          <a:prstGeom prst="rect">
            <a:avLst/>
          </a:prstGeom>
        </p:spPr>
      </p:pic>
      <p:sp>
        <p:nvSpPr>
          <p:cNvPr id="39" name="Tekstvak 38">
            <a:extLst>
              <a:ext uri="{FF2B5EF4-FFF2-40B4-BE49-F238E27FC236}">
                <a16:creationId xmlns:a16="http://schemas.microsoft.com/office/drawing/2014/main" id="{EE6D0109-D955-9941-860F-F069C4EF15D5}"/>
              </a:ext>
            </a:extLst>
          </p:cNvPr>
          <p:cNvSpPr txBox="1"/>
          <p:nvPr/>
        </p:nvSpPr>
        <p:spPr>
          <a:xfrm>
            <a:off x="5234085" y="868065"/>
            <a:ext cx="1273037" cy="741613"/>
          </a:xfrm>
          <a:prstGeom prst="rect">
            <a:avLst/>
          </a:prstGeom>
          <a:noFill/>
        </p:spPr>
        <p:txBody>
          <a:bodyPr wrap="square" rtlCol="0">
            <a:spAutoFit/>
          </a:bodyPr>
          <a:lstStyle/>
          <a:p>
            <a:pPr>
              <a:lnSpc>
                <a:spcPct val="107000"/>
              </a:lnSpc>
              <a:spcAft>
                <a:spcPts val="800"/>
              </a:spcAft>
            </a:pPr>
            <a:r>
              <a:rPr lang="nl-NL" sz="1600" b="1"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Full </a:t>
            </a:r>
            <a:r>
              <a:rPr lang="nl-NL" sz="1600" b="1" dirty="0" err="1">
                <a:solidFill>
                  <a:schemeClr val="accent1"/>
                </a:solidFill>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article</a:t>
            </a:r>
            <a:endParaRPr lang="nl-NL" sz="16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endParaRPr lang="nl-NL" dirty="0"/>
          </a:p>
        </p:txBody>
      </p:sp>
      <p:sp>
        <p:nvSpPr>
          <p:cNvPr id="2" name="Tekstvak 1">
            <a:extLst>
              <a:ext uri="{FF2B5EF4-FFF2-40B4-BE49-F238E27FC236}">
                <a16:creationId xmlns:a16="http://schemas.microsoft.com/office/drawing/2014/main" id="{9975C53A-CB0B-AE9E-5892-A4615BBD931D}"/>
              </a:ext>
            </a:extLst>
          </p:cNvPr>
          <p:cNvSpPr txBox="1"/>
          <p:nvPr/>
        </p:nvSpPr>
        <p:spPr>
          <a:xfrm>
            <a:off x="306332" y="616765"/>
            <a:ext cx="3978285" cy="400110"/>
          </a:xfrm>
          <a:prstGeom prst="rect">
            <a:avLst/>
          </a:prstGeom>
          <a:noFill/>
        </p:spPr>
        <p:txBody>
          <a:bodyPr wrap="square" rtlCol="0">
            <a:spAutoFit/>
          </a:bodyPr>
          <a:lstStyle/>
          <a:p>
            <a:pPr algn="ctr">
              <a:lnSpc>
                <a:spcPts val="1200"/>
              </a:lnSpc>
            </a:pPr>
            <a:r>
              <a:rPr lang="nl-NL" sz="3200" b="1" dirty="0">
                <a:solidFill>
                  <a:srgbClr val="F37322"/>
                </a:solidFill>
              </a:rPr>
              <a:t>ERNOP Research </a:t>
            </a:r>
            <a:r>
              <a:rPr lang="nl-NL" sz="3200" b="1" dirty="0" err="1">
                <a:solidFill>
                  <a:srgbClr val="F37322"/>
                </a:solidFill>
              </a:rPr>
              <a:t>Note</a:t>
            </a:r>
            <a:r>
              <a:rPr lang="nl-NL" sz="3200" b="1" dirty="0">
                <a:solidFill>
                  <a:srgbClr val="F37322"/>
                </a:solidFill>
              </a:rPr>
              <a:t> </a:t>
            </a:r>
          </a:p>
          <a:p>
            <a:pPr algn="ctr">
              <a:lnSpc>
                <a:spcPts val="1200"/>
              </a:lnSpc>
            </a:pPr>
            <a:r>
              <a:rPr lang="nl-NL" sz="1150" b="1" dirty="0" err="1">
                <a:solidFill>
                  <a:srgbClr val="0C5890"/>
                </a:solidFill>
              </a:rPr>
              <a:t>Academic</a:t>
            </a:r>
            <a:r>
              <a:rPr lang="nl-NL" sz="1150" b="1" dirty="0">
                <a:solidFill>
                  <a:srgbClr val="0C5890"/>
                </a:solidFill>
              </a:rPr>
              <a:t> </a:t>
            </a:r>
            <a:r>
              <a:rPr lang="nl-NL" sz="1150" b="1" dirty="0" err="1">
                <a:solidFill>
                  <a:srgbClr val="0C5890"/>
                </a:solidFill>
              </a:rPr>
              <a:t>articles</a:t>
            </a:r>
            <a:r>
              <a:rPr lang="nl-NL" sz="1150" b="1" dirty="0">
                <a:solidFill>
                  <a:srgbClr val="0C5890"/>
                </a:solidFill>
              </a:rPr>
              <a:t> on </a:t>
            </a:r>
            <a:r>
              <a:rPr lang="nl-NL" sz="1150" b="1" dirty="0" err="1">
                <a:solidFill>
                  <a:srgbClr val="0C5890"/>
                </a:solidFill>
              </a:rPr>
              <a:t>philanthropy</a:t>
            </a:r>
            <a:r>
              <a:rPr lang="nl-NL" sz="1150" b="1" dirty="0">
                <a:solidFill>
                  <a:srgbClr val="0C5890"/>
                </a:solidFill>
              </a:rPr>
              <a:t> </a:t>
            </a:r>
            <a:r>
              <a:rPr lang="nl-NL" sz="1150" b="1" dirty="0" err="1">
                <a:solidFill>
                  <a:srgbClr val="0C5890"/>
                </a:solidFill>
              </a:rPr>
              <a:t>through</a:t>
            </a:r>
            <a:r>
              <a:rPr lang="nl-NL" sz="1150" b="1" dirty="0">
                <a:solidFill>
                  <a:srgbClr val="0C5890"/>
                </a:solidFill>
              </a:rPr>
              <a:t> a practitioner lens</a:t>
            </a:r>
          </a:p>
        </p:txBody>
      </p:sp>
      <p:sp>
        <p:nvSpPr>
          <p:cNvPr id="7" name="Tekstvak 6">
            <a:extLst>
              <a:ext uri="{FF2B5EF4-FFF2-40B4-BE49-F238E27FC236}">
                <a16:creationId xmlns:a16="http://schemas.microsoft.com/office/drawing/2014/main" id="{8269DCCD-3172-FD83-198F-77BB09143050}"/>
              </a:ext>
            </a:extLst>
          </p:cNvPr>
          <p:cNvSpPr txBox="1"/>
          <p:nvPr/>
        </p:nvSpPr>
        <p:spPr>
          <a:xfrm>
            <a:off x="0" y="5005482"/>
            <a:ext cx="1933383" cy="2119619"/>
          </a:xfrm>
          <a:prstGeom prst="rect">
            <a:avLst/>
          </a:prstGeom>
          <a:noFill/>
        </p:spPr>
        <p:txBody>
          <a:bodyPr wrap="square" rtlCol="0">
            <a:spAutoFit/>
          </a:bodyPr>
          <a:lstStyle/>
          <a:p>
            <a:pPr algn="ctr">
              <a:spcAft>
                <a:spcPts val="800"/>
              </a:spcAft>
            </a:pPr>
            <a:r>
              <a:rPr lang="nl-NL" sz="1600" b="1" dirty="0">
                <a:solidFill>
                  <a:srgbClr val="F37322"/>
                </a:solidFill>
                <a:effectLst/>
                <a:latin typeface="Calibri" panose="020F0502020204030204" pitchFamily="34" charset="0"/>
                <a:ea typeface="Calibri" panose="020F0502020204030204" pitchFamily="34" charset="0"/>
                <a:cs typeface="Times New Roman" panose="02020603050405020304" pitchFamily="18" charset="0"/>
              </a:rPr>
              <a:t>Background </a:t>
            </a:r>
          </a:p>
          <a:p>
            <a:pPr algn="ctr">
              <a:spcAft>
                <a:spcPts val="800"/>
              </a:spcAft>
            </a:pPr>
            <a:r>
              <a:rPr lang="nl-NL" sz="1600" b="1" dirty="0">
                <a:solidFill>
                  <a:srgbClr val="F37322"/>
                </a:solidFill>
                <a:effectLst/>
                <a:latin typeface="Calibri" panose="020F0502020204030204" pitchFamily="34" charset="0"/>
                <a:ea typeface="Calibri" panose="020F0502020204030204" pitchFamily="34" charset="0"/>
                <a:cs typeface="Times New Roman" panose="02020603050405020304" pitchFamily="18" charset="0"/>
              </a:rPr>
              <a:t>&amp; </a:t>
            </a:r>
          </a:p>
          <a:p>
            <a:pPr algn="ctr">
              <a:spcAft>
                <a:spcPts val="800"/>
              </a:spcAft>
            </a:pPr>
            <a:r>
              <a:rPr lang="nl-NL" sz="1600" b="1" dirty="0">
                <a:solidFill>
                  <a:srgbClr val="F37322"/>
                </a:solidFill>
                <a:effectLst/>
                <a:latin typeface="Calibri" panose="020F0502020204030204" pitchFamily="34" charset="0"/>
                <a:ea typeface="Calibri" panose="020F0502020204030204" pitchFamily="34" charset="0"/>
                <a:cs typeface="Times New Roman" panose="02020603050405020304" pitchFamily="18" charset="0"/>
              </a:rPr>
              <a:t>Context</a:t>
            </a:r>
          </a:p>
          <a:p>
            <a:pPr algn="ctr">
              <a:spcAft>
                <a:spcPts val="800"/>
              </a:spcAft>
            </a:pPr>
            <a:endParaRPr lang="nl-NL" sz="1600" b="1" dirty="0">
              <a:solidFill>
                <a:srgbClr val="F37322"/>
              </a:solidFill>
              <a:latin typeface="Calibri" panose="020F0502020204030204" pitchFamily="34" charset="0"/>
              <a:ea typeface="Calibri" panose="020F0502020204030204" pitchFamily="34" charset="0"/>
              <a:cs typeface="Times New Roman" panose="02020603050405020304" pitchFamily="18" charset="0"/>
            </a:endParaRPr>
          </a:p>
          <a:p>
            <a:pPr algn="ctr">
              <a:spcAft>
                <a:spcPts val="800"/>
              </a:spcAft>
            </a:pPr>
            <a:endParaRPr lang="nl-NL" sz="1600" b="1" dirty="0">
              <a:solidFill>
                <a:srgbClr val="F37322"/>
              </a:solidFill>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endParaRPr lang="nl-NL" dirty="0"/>
          </a:p>
        </p:txBody>
      </p:sp>
      <p:pic>
        <p:nvPicPr>
          <p:cNvPr id="16" name="Grafik 15">
            <a:extLst>
              <a:ext uri="{FF2B5EF4-FFF2-40B4-BE49-F238E27FC236}">
                <a16:creationId xmlns:a16="http://schemas.microsoft.com/office/drawing/2014/main" id="{4FF17C49-BFE3-8245-8B92-D4179F6C7E2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343344" y="9428023"/>
            <a:ext cx="1185856" cy="413936"/>
          </a:xfrm>
          <a:prstGeom prst="rect">
            <a:avLst/>
          </a:prstGeom>
        </p:spPr>
      </p:pic>
      <p:pic>
        <p:nvPicPr>
          <p:cNvPr id="15" name="Grafik 14" descr="Ein Bild, das Text enthält.&#10;&#10;Automatisch generierte Beschreibung">
            <a:extLst>
              <a:ext uri="{FF2B5EF4-FFF2-40B4-BE49-F238E27FC236}">
                <a16:creationId xmlns:a16="http://schemas.microsoft.com/office/drawing/2014/main" id="{04B4F289-86A7-3F40-9E6B-F4FB1288E55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486507" y="9460044"/>
            <a:ext cx="892315" cy="413935"/>
          </a:xfrm>
          <a:prstGeom prst="rect">
            <a:avLst/>
          </a:prstGeom>
        </p:spPr>
      </p:pic>
      <p:pic>
        <p:nvPicPr>
          <p:cNvPr id="18" name="Grafik 17">
            <a:extLst>
              <a:ext uri="{FF2B5EF4-FFF2-40B4-BE49-F238E27FC236}">
                <a16:creationId xmlns:a16="http://schemas.microsoft.com/office/drawing/2014/main" id="{315FAA2C-977E-EC46-A8C4-15C7CD5C161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908663" y="9446462"/>
            <a:ext cx="1322847" cy="386512"/>
          </a:xfrm>
          <a:prstGeom prst="rect">
            <a:avLst/>
          </a:prstGeom>
        </p:spPr>
      </p:pic>
    </p:spTree>
    <p:extLst>
      <p:ext uri="{BB962C8B-B14F-4D97-AF65-F5344CB8AC3E}">
        <p14:creationId xmlns:p14="http://schemas.microsoft.com/office/powerpoint/2010/main" val="3982645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76CDDA0C-55B0-33CF-4A7C-2769ED9D67D0}"/>
              </a:ext>
            </a:extLst>
          </p:cNvPr>
          <p:cNvGraphicFramePr>
            <a:graphicFrameLocks noChangeAspect="1"/>
          </p:cNvGraphicFramePr>
          <p:nvPr>
            <p:extLst>
              <p:ext uri="{D42A27DB-BD31-4B8C-83A1-F6EECF244321}">
                <p14:modId xmlns:p14="http://schemas.microsoft.com/office/powerpoint/2010/main" val="185159745"/>
              </p:ext>
            </p:extLst>
          </p:nvPr>
        </p:nvGraphicFramePr>
        <p:xfrm>
          <a:off x="-1" y="9434283"/>
          <a:ext cx="6845015" cy="489944"/>
        </p:xfrm>
        <a:graphic>
          <a:graphicData uri="http://schemas.openxmlformats.org/presentationml/2006/ole">
            <mc:AlternateContent xmlns:mc="http://schemas.openxmlformats.org/markup-compatibility/2006">
              <mc:Choice xmlns:v="urn:schemas-microsoft-com:vml" Requires="v">
                <p:oleObj name="Bitmap Image" r:id="rId2" imgW="8420040" imgH="635040" progId="PBrush">
                  <p:embed/>
                </p:oleObj>
              </mc:Choice>
              <mc:Fallback>
                <p:oleObj name="Bitmap Image" r:id="rId2" imgW="8420040" imgH="635040" progId="PBrush">
                  <p:embed/>
                  <p:pic>
                    <p:nvPicPr>
                      <p:cNvPr id="5" name="Object 4">
                        <a:extLst>
                          <a:ext uri="{FF2B5EF4-FFF2-40B4-BE49-F238E27FC236}">
                            <a16:creationId xmlns:a16="http://schemas.microsoft.com/office/drawing/2014/main" id="{64AA6962-B767-B77D-8E40-62AF76F3876D}"/>
                          </a:ext>
                        </a:extLst>
                      </p:cNvPr>
                      <p:cNvPicPr/>
                      <p:nvPr/>
                    </p:nvPicPr>
                    <p:blipFill>
                      <a:blip r:embed="rId3"/>
                      <a:stretch>
                        <a:fillRect/>
                      </a:stretch>
                    </p:blipFill>
                    <p:spPr>
                      <a:xfrm>
                        <a:off x="-1" y="9434283"/>
                        <a:ext cx="6845015" cy="489944"/>
                      </a:xfrm>
                      <a:prstGeom prst="rect">
                        <a:avLst/>
                      </a:prstGeom>
                    </p:spPr>
                  </p:pic>
                </p:oleObj>
              </mc:Fallback>
            </mc:AlternateContent>
          </a:graphicData>
        </a:graphic>
      </p:graphicFrame>
      <p:sp>
        <p:nvSpPr>
          <p:cNvPr id="11" name="Tekstvak 10">
            <a:extLst>
              <a:ext uri="{FF2B5EF4-FFF2-40B4-BE49-F238E27FC236}">
                <a16:creationId xmlns:a16="http://schemas.microsoft.com/office/drawing/2014/main" id="{2063C115-F7EE-DA15-3E96-890718B0B418}"/>
              </a:ext>
            </a:extLst>
          </p:cNvPr>
          <p:cNvSpPr txBox="1"/>
          <p:nvPr/>
        </p:nvSpPr>
        <p:spPr>
          <a:xfrm>
            <a:off x="1917479" y="1218697"/>
            <a:ext cx="4392343" cy="5229188"/>
          </a:xfrm>
          <a:prstGeom prst="rect">
            <a:avLst/>
          </a:prstGeom>
          <a:noFill/>
        </p:spPr>
        <p:txBody>
          <a:bodyPr wrap="square" rtlCol="0">
            <a:spAutoFit/>
          </a:bodyPr>
          <a:lstStyle/>
          <a:p>
            <a:pPr marL="171450" indent="-171450" algn="just">
              <a:lnSpc>
                <a:spcPct val="107000"/>
              </a:lnSpc>
              <a:spcAft>
                <a:spcPts val="800"/>
              </a:spcAft>
              <a:buClr>
                <a:srgbClr val="F37322"/>
              </a:buClr>
              <a:buFont typeface="Wingdings" panose="05000000000000000000" pitchFamily="2" charset="2"/>
              <a:buChar char="§"/>
            </a:pPr>
            <a:r>
              <a:rPr lang="en-US" sz="1100" dirty="0">
                <a:solidFill>
                  <a:srgbClr val="000000"/>
                </a:solidFill>
                <a:latin typeface="Calibri" panose="020F0502020204030204" pitchFamily="34" charset="0"/>
                <a:cs typeface="Calibri" panose="020F0502020204030204" pitchFamily="34" charset="0"/>
              </a:rPr>
              <a:t>Most studies that claim volunteering is good for health, have been based on </a:t>
            </a:r>
            <a:r>
              <a:rPr lang="en-US" sz="1100" b="1" dirty="0">
                <a:solidFill>
                  <a:srgbClr val="000000"/>
                </a:solidFill>
                <a:latin typeface="Calibri" panose="020F0502020204030204" pitchFamily="34" charset="0"/>
                <a:cs typeface="Calibri" panose="020F0502020204030204" pitchFamily="34" charset="0"/>
              </a:rPr>
              <a:t>small samples</a:t>
            </a:r>
            <a:r>
              <a:rPr lang="en-US" sz="1100" dirty="0">
                <a:solidFill>
                  <a:srgbClr val="000000"/>
                </a:solidFill>
                <a:latin typeface="Calibri" panose="020F0502020204030204" pitchFamily="34" charset="0"/>
                <a:cs typeface="Calibri" panose="020F0502020204030204" pitchFamily="34" charset="0"/>
              </a:rPr>
              <a:t> and may have overestimated the effect of </a:t>
            </a:r>
            <a:r>
              <a:rPr lang="en-US" sz="1100" b="1" dirty="0">
                <a:solidFill>
                  <a:srgbClr val="000000"/>
                </a:solidFill>
                <a:latin typeface="Calibri" panose="020F0502020204030204" pitchFamily="34" charset="0"/>
                <a:cs typeface="Calibri" panose="020F0502020204030204" pitchFamily="34" charset="0"/>
              </a:rPr>
              <a:t>volunteering on health </a:t>
            </a:r>
            <a:r>
              <a:rPr lang="en-US" sz="1100" dirty="0">
                <a:solidFill>
                  <a:srgbClr val="000000"/>
                </a:solidFill>
                <a:latin typeface="Calibri" panose="020F0502020204030204" pitchFamily="34" charset="0"/>
                <a:cs typeface="Calibri" panose="020F0502020204030204" pitchFamily="34" charset="0"/>
              </a:rPr>
              <a:t>by not taking into account the factor that </a:t>
            </a:r>
            <a:r>
              <a:rPr lang="en-US" sz="1100" b="1" dirty="0">
                <a:solidFill>
                  <a:srgbClr val="000000"/>
                </a:solidFill>
                <a:latin typeface="Calibri" panose="020F0502020204030204" pitchFamily="34" charset="0"/>
                <a:cs typeface="Calibri" panose="020F0502020204030204" pitchFamily="34" charset="0"/>
              </a:rPr>
              <a:t>health enables people to volunteer in the first place</a:t>
            </a:r>
            <a:r>
              <a:rPr lang="en-US" sz="1100" dirty="0">
                <a:solidFill>
                  <a:srgbClr val="000000"/>
                </a:solidFill>
                <a:latin typeface="Calibri" panose="020F0502020204030204" pitchFamily="34" charset="0"/>
                <a:cs typeface="Calibri" panose="020F0502020204030204" pitchFamily="34" charset="0"/>
              </a:rPr>
              <a:t>.</a:t>
            </a:r>
          </a:p>
          <a:p>
            <a:pPr marL="171450" indent="-171450" algn="just">
              <a:lnSpc>
                <a:spcPct val="107000"/>
              </a:lnSpc>
              <a:spcAft>
                <a:spcPts val="800"/>
              </a:spcAft>
              <a:buClr>
                <a:srgbClr val="F37322"/>
              </a:buClr>
              <a:buFont typeface="Wingdings" panose="05000000000000000000" pitchFamily="2" charset="2"/>
              <a:buChar char="§"/>
            </a:pPr>
            <a:r>
              <a:rPr lang="en-US" sz="1100" dirty="0">
                <a:solidFill>
                  <a:srgbClr val="000000"/>
                </a:solidFill>
                <a:latin typeface="Calibri" panose="020F0502020204030204" pitchFamily="34" charset="0"/>
                <a:cs typeface="Calibri" panose="020F0502020204030204" pitchFamily="34" charset="0"/>
              </a:rPr>
              <a:t>This study reviewed data from almost </a:t>
            </a:r>
            <a:r>
              <a:rPr lang="en-US" sz="1100" b="1" dirty="0">
                <a:solidFill>
                  <a:srgbClr val="000000"/>
                </a:solidFill>
                <a:latin typeface="Calibri" panose="020F0502020204030204" pitchFamily="34" charset="0"/>
                <a:cs typeface="Calibri" panose="020F0502020204030204" pitchFamily="34" charset="0"/>
              </a:rPr>
              <a:t>one million observations from </a:t>
            </a:r>
            <a:r>
              <a:rPr lang="en-US" sz="1100" dirty="0">
                <a:solidFill>
                  <a:srgbClr val="000000"/>
                </a:solidFill>
                <a:latin typeface="Calibri" panose="020F0502020204030204" pitchFamily="34" charset="0"/>
                <a:cs typeface="Calibri" panose="020F0502020204030204" pitchFamily="34" charset="0"/>
              </a:rPr>
              <a:t>267,212 adults (18 years or older) in six long-term panel studies in Europe, covering </a:t>
            </a:r>
            <a:r>
              <a:rPr lang="en-US" sz="1100" b="1" dirty="0">
                <a:solidFill>
                  <a:srgbClr val="000000"/>
                </a:solidFill>
                <a:latin typeface="Calibri" panose="020F0502020204030204" pitchFamily="34" charset="0"/>
                <a:cs typeface="Calibri" panose="020F0502020204030204" pitchFamily="34" charset="0"/>
              </a:rPr>
              <a:t>22</a:t>
            </a:r>
            <a:r>
              <a:rPr lang="en-US" sz="1100" dirty="0">
                <a:solidFill>
                  <a:srgbClr val="000000"/>
                </a:solidFill>
                <a:latin typeface="Calibri" panose="020F0502020204030204" pitchFamily="34" charset="0"/>
                <a:cs typeface="Calibri" panose="020F0502020204030204" pitchFamily="34" charset="0"/>
              </a:rPr>
              <a:t> countries over a maximum period of </a:t>
            </a:r>
            <a:r>
              <a:rPr lang="en-US" sz="1100" b="1" dirty="0">
                <a:solidFill>
                  <a:srgbClr val="000000"/>
                </a:solidFill>
                <a:latin typeface="Calibri" panose="020F0502020204030204" pitchFamily="34" charset="0"/>
                <a:cs typeface="Calibri" panose="020F0502020204030204" pitchFamily="34" charset="0"/>
              </a:rPr>
              <a:t>33</a:t>
            </a:r>
            <a:r>
              <a:rPr lang="en-US" sz="1100" dirty="0">
                <a:solidFill>
                  <a:srgbClr val="000000"/>
                </a:solidFill>
                <a:latin typeface="Calibri" panose="020F0502020204030204" pitchFamily="34" charset="0"/>
                <a:cs typeface="Calibri" panose="020F0502020204030204" pitchFamily="34" charset="0"/>
              </a:rPr>
              <a:t> years. </a:t>
            </a:r>
          </a:p>
          <a:p>
            <a:pPr marL="171450" indent="-171450" algn="just">
              <a:lnSpc>
                <a:spcPct val="107000"/>
              </a:lnSpc>
              <a:spcAft>
                <a:spcPts val="800"/>
              </a:spcAft>
              <a:buClr>
                <a:srgbClr val="F37322"/>
              </a:buClr>
              <a:buFont typeface="Wingdings" panose="05000000000000000000" pitchFamily="2" charset="2"/>
              <a:buChar char="§"/>
            </a:pPr>
            <a:r>
              <a:rPr lang="en-US" sz="1100" dirty="0">
                <a:solidFill>
                  <a:srgbClr val="000000"/>
                </a:solidFill>
                <a:latin typeface="Calibri" panose="020F0502020204030204" pitchFamily="34" charset="0"/>
                <a:cs typeface="Calibri" panose="020F0502020204030204" pitchFamily="34" charset="0"/>
              </a:rPr>
              <a:t>The study has been in the making for </a:t>
            </a:r>
            <a:r>
              <a:rPr lang="en-US" sz="1100" b="1" dirty="0">
                <a:solidFill>
                  <a:srgbClr val="000000"/>
                </a:solidFill>
                <a:latin typeface="Calibri" panose="020F0502020204030204" pitchFamily="34" charset="0"/>
                <a:cs typeface="Calibri" panose="020F0502020204030204" pitchFamily="34" charset="0"/>
              </a:rPr>
              <a:t>more than ten years, </a:t>
            </a:r>
            <a:r>
              <a:rPr lang="en-US" sz="1100" dirty="0">
                <a:solidFill>
                  <a:srgbClr val="000000"/>
                </a:solidFill>
                <a:latin typeface="Calibri" panose="020F0502020204030204" pitchFamily="34" charset="0"/>
                <a:cs typeface="Calibri" panose="020F0502020204030204" pitchFamily="34" charset="0"/>
              </a:rPr>
              <a:t>pooling together the data </a:t>
            </a:r>
            <a:r>
              <a:rPr lang="de-CH" sz="1100" dirty="0">
                <a:solidFill>
                  <a:srgbClr val="000000"/>
                </a:solidFill>
                <a:latin typeface="Calibri" panose="020F0502020204030204" pitchFamily="34" charset="0"/>
                <a:cs typeface="Calibri" panose="020F0502020204030204" pitchFamily="34" charset="0"/>
              </a:rPr>
              <a:t>in a so-</a:t>
            </a:r>
            <a:r>
              <a:rPr lang="de-CH" sz="1100" dirty="0" err="1">
                <a:solidFill>
                  <a:srgbClr val="000000"/>
                </a:solidFill>
                <a:latin typeface="Calibri" panose="020F0502020204030204" pitchFamily="34" charset="0"/>
                <a:cs typeface="Calibri" panose="020F0502020204030204" pitchFamily="34" charset="0"/>
              </a:rPr>
              <a:t>called</a:t>
            </a:r>
            <a:r>
              <a:rPr lang="de-CH" sz="1100" dirty="0">
                <a:solidFill>
                  <a:srgbClr val="000000"/>
                </a:solidFill>
                <a:latin typeface="Calibri" panose="020F0502020204030204" pitchFamily="34" charset="0"/>
                <a:cs typeface="Calibri" panose="020F0502020204030204" pitchFamily="34" charset="0"/>
              </a:rPr>
              <a:t> mega-analysis, </a:t>
            </a:r>
            <a:r>
              <a:rPr lang="en-US" sz="1100" dirty="0">
                <a:solidFill>
                  <a:srgbClr val="000000"/>
                </a:solidFill>
                <a:latin typeface="Calibri" panose="020F0502020204030204" pitchFamily="34" charset="0"/>
                <a:cs typeface="Calibri" panose="020F0502020204030204" pitchFamily="34" charset="0"/>
              </a:rPr>
              <a:t>and has been carried out according to </a:t>
            </a:r>
            <a:r>
              <a:rPr lang="en-US" sz="1100" b="1" dirty="0">
                <a:solidFill>
                  <a:srgbClr val="000000"/>
                </a:solidFill>
                <a:latin typeface="Calibri" panose="020F0502020204030204" pitchFamily="34" charset="0"/>
                <a:cs typeface="Calibri" panose="020F0502020204030204" pitchFamily="34" charset="0"/>
              </a:rPr>
              <a:t>Open Science </a:t>
            </a:r>
            <a:r>
              <a:rPr lang="en-US" sz="1100" dirty="0">
                <a:solidFill>
                  <a:srgbClr val="000000"/>
                </a:solidFill>
                <a:latin typeface="Calibri" panose="020F0502020204030204" pitchFamily="34" charset="0"/>
                <a:cs typeface="Calibri" panose="020F0502020204030204" pitchFamily="34" charset="0"/>
              </a:rPr>
              <a:t>best practices. </a:t>
            </a:r>
            <a:endParaRPr lang="de-CH" sz="1100" dirty="0">
              <a:solidFill>
                <a:srgbClr val="000000"/>
              </a:solidFill>
              <a:latin typeface="Calibri" panose="020F0502020204030204" pitchFamily="34" charset="0"/>
              <a:cs typeface="Calibri" panose="020F0502020204030204" pitchFamily="34" charset="0"/>
            </a:endParaRPr>
          </a:p>
          <a:p>
            <a:pPr marL="171450" indent="-171450" algn="just">
              <a:lnSpc>
                <a:spcPct val="107000"/>
              </a:lnSpc>
              <a:spcAft>
                <a:spcPts val="800"/>
              </a:spcAft>
              <a:buClr>
                <a:srgbClr val="F37322"/>
              </a:buClr>
              <a:buFont typeface="Wingdings" panose="05000000000000000000" pitchFamily="2" charset="2"/>
              <a:buChar char="§"/>
            </a:pPr>
            <a:r>
              <a:rPr lang="en-US" sz="1100" dirty="0">
                <a:solidFill>
                  <a:srgbClr val="000000"/>
                </a:solidFill>
                <a:latin typeface="Calibri" panose="020F0502020204030204" pitchFamily="34" charset="0"/>
                <a:cs typeface="Calibri" panose="020F0502020204030204" pitchFamily="34" charset="0"/>
              </a:rPr>
              <a:t>On average</a:t>
            </a:r>
            <a:r>
              <a:rPr lang="en-US" sz="1100" b="1" dirty="0">
                <a:solidFill>
                  <a:srgbClr val="000000"/>
                </a:solidFill>
                <a:latin typeface="Calibri" panose="020F0502020204030204" pitchFamily="34" charset="0"/>
                <a:cs typeface="Calibri" panose="020F0502020204030204" pitchFamily="34" charset="0"/>
              </a:rPr>
              <a:t>, volunteers score 8 points higher than non-volunteers </a:t>
            </a:r>
            <a:r>
              <a:rPr lang="en-US" sz="1100" dirty="0">
                <a:solidFill>
                  <a:srgbClr val="000000"/>
                </a:solidFill>
                <a:latin typeface="Calibri" panose="020F0502020204030204" pitchFamily="34" charset="0"/>
                <a:cs typeface="Calibri" panose="020F0502020204030204" pitchFamily="34" charset="0"/>
              </a:rPr>
              <a:t>on a scale of subjective health from 0 to 100. </a:t>
            </a:r>
          </a:p>
          <a:p>
            <a:pPr marL="171450" indent="-171450" algn="just">
              <a:lnSpc>
                <a:spcPct val="107000"/>
              </a:lnSpc>
              <a:spcAft>
                <a:spcPts val="800"/>
              </a:spcAft>
              <a:buClr>
                <a:srgbClr val="F37322"/>
              </a:buClr>
              <a:buFont typeface="Wingdings" panose="05000000000000000000" pitchFamily="2" charset="2"/>
              <a:buChar char="§"/>
            </a:pPr>
            <a:r>
              <a:rPr lang="en-US" sz="1100" dirty="0">
                <a:solidFill>
                  <a:srgbClr val="000000"/>
                </a:solidFill>
                <a:latin typeface="Calibri" panose="020F0502020204030204" pitchFamily="34" charset="0"/>
                <a:cs typeface="Calibri" panose="020F0502020204030204" pitchFamily="34" charset="0"/>
              </a:rPr>
              <a:t>The analyses show that the advantage is due mostly to self-selection: </a:t>
            </a:r>
            <a:r>
              <a:rPr lang="en-US" sz="1100" b="1" dirty="0">
                <a:solidFill>
                  <a:srgbClr val="000000"/>
                </a:solidFill>
                <a:latin typeface="Calibri" panose="020F0502020204030204" pitchFamily="34" charset="0"/>
                <a:cs typeface="Calibri" panose="020F0502020204030204" pitchFamily="34" charset="0"/>
              </a:rPr>
              <a:t>individuals in better health are more likely to start and continue volunteering</a:t>
            </a:r>
            <a:r>
              <a:rPr lang="en-US" sz="1100" dirty="0">
                <a:solidFill>
                  <a:srgbClr val="000000"/>
                </a:solidFill>
                <a:latin typeface="Calibri" panose="020F0502020204030204" pitchFamily="34" charset="0"/>
                <a:cs typeface="Calibri" panose="020F0502020204030204" pitchFamily="34" charset="0"/>
              </a:rPr>
              <a:t>. Regardless of this, the study shows volunteering brings clear health benefits, especially for the elderly and less healthy volunteers. </a:t>
            </a:r>
          </a:p>
          <a:p>
            <a:pPr marL="171450" indent="-171450" algn="just">
              <a:lnSpc>
                <a:spcPct val="107000"/>
              </a:lnSpc>
              <a:spcAft>
                <a:spcPts val="800"/>
              </a:spcAft>
              <a:buClr>
                <a:srgbClr val="F37322"/>
              </a:buClr>
              <a:buFont typeface="Wingdings" panose="05000000000000000000" pitchFamily="2" charset="2"/>
              <a:buChar char="§"/>
            </a:pPr>
            <a:endParaRPr lang="de-CH" sz="1100" dirty="0">
              <a:solidFill>
                <a:srgbClr val="000000"/>
              </a:solidFill>
              <a:latin typeface="Calibri" panose="020F0502020204030204" pitchFamily="34" charset="0"/>
              <a:cs typeface="Calibri" panose="020F0502020204030204" pitchFamily="34" charset="0"/>
            </a:endParaRPr>
          </a:p>
          <a:p>
            <a:pPr algn="just">
              <a:lnSpc>
                <a:spcPct val="107000"/>
              </a:lnSpc>
              <a:spcAft>
                <a:spcPts val="800"/>
              </a:spcAft>
              <a:buClr>
                <a:srgbClr val="F37322"/>
              </a:buClr>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just">
              <a:lnSpc>
                <a:spcPct val="107000"/>
              </a:lnSpc>
              <a:spcAft>
                <a:spcPts val="800"/>
              </a:spcAft>
              <a:buClr>
                <a:srgbClr val="F37322"/>
              </a:buClr>
              <a:buFont typeface="Wingdings" panose="05000000000000000000" pitchFamily="2" charset="2"/>
              <a:buChar char="§"/>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just">
              <a:lnSpc>
                <a:spcPct val="107000"/>
              </a:lnSpc>
              <a:spcAft>
                <a:spcPts val="800"/>
              </a:spcAft>
              <a:buClr>
                <a:srgbClr val="F37322"/>
              </a:buClr>
              <a:buFont typeface="Wingdings" panose="05000000000000000000" pitchFamily="2" charset="2"/>
              <a:buChar char="§"/>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just">
              <a:lnSpc>
                <a:spcPct val="107000"/>
              </a:lnSpc>
              <a:spcAft>
                <a:spcPts val="800"/>
              </a:spcAft>
              <a:buClr>
                <a:srgbClr val="F37322"/>
              </a:buClr>
              <a:buFont typeface="Wingdings" panose="05000000000000000000" pitchFamily="2" charset="2"/>
              <a:buChar char="§"/>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just">
              <a:lnSpc>
                <a:spcPct val="107000"/>
              </a:lnSpc>
              <a:spcAft>
                <a:spcPts val="800"/>
              </a:spcAft>
              <a:buClr>
                <a:srgbClr val="F37322"/>
              </a:buClr>
              <a:buFont typeface="Wingdings" panose="05000000000000000000" pitchFamily="2" charset="2"/>
              <a:buChar char="§"/>
            </a:pPr>
            <a:endParaRPr lang="nl-NL" sz="800" dirty="0"/>
          </a:p>
        </p:txBody>
      </p:sp>
      <p:sp>
        <p:nvSpPr>
          <p:cNvPr id="36" name="Tekstvak 35">
            <a:extLst>
              <a:ext uri="{FF2B5EF4-FFF2-40B4-BE49-F238E27FC236}">
                <a16:creationId xmlns:a16="http://schemas.microsoft.com/office/drawing/2014/main" id="{5FD015CF-FDCB-1622-201B-E704BA7608EE}"/>
              </a:ext>
            </a:extLst>
          </p:cNvPr>
          <p:cNvSpPr txBox="1"/>
          <p:nvPr/>
        </p:nvSpPr>
        <p:spPr>
          <a:xfrm>
            <a:off x="333828" y="1021360"/>
            <a:ext cx="6173297" cy="375552"/>
          </a:xfrm>
          <a:prstGeom prst="rect">
            <a:avLst/>
          </a:prstGeom>
          <a:noFill/>
        </p:spPr>
        <p:txBody>
          <a:bodyPr wrap="square" rtlCol="0">
            <a:spAutoFit/>
          </a:bodyPr>
          <a:lstStyle/>
          <a:p>
            <a:pPr algn="r">
              <a:lnSpc>
                <a:spcPct val="107000"/>
              </a:lnSpc>
              <a:spcAft>
                <a:spcPts val="800"/>
              </a:spcAft>
            </a:pPr>
            <a:endParaRPr lang="nl-NL" dirty="0"/>
          </a:p>
        </p:txBody>
      </p:sp>
      <p:sp>
        <p:nvSpPr>
          <p:cNvPr id="54" name="Tekstvak 2">
            <a:extLst>
              <a:ext uri="{FF2B5EF4-FFF2-40B4-BE49-F238E27FC236}">
                <a16:creationId xmlns:a16="http://schemas.microsoft.com/office/drawing/2014/main" id="{71BFE2EB-931F-8612-F9D3-943E4EA968EF}"/>
              </a:ext>
            </a:extLst>
          </p:cNvPr>
          <p:cNvSpPr txBox="1">
            <a:spLocks noChangeArrowheads="1"/>
          </p:cNvSpPr>
          <p:nvPr/>
        </p:nvSpPr>
        <p:spPr bwMode="auto">
          <a:xfrm>
            <a:off x="374229" y="5644055"/>
            <a:ext cx="5847895" cy="267965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Insert a visual element here</a:t>
            </a:r>
            <a:endParaRPr lang="nl-NL"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For example a histogram that shows the most important findings or conclusion, or any other picture or graph that is related to results or conclusions of the paper. Even tables are allowed, as long as they are self explicatory and easy to read</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hthoek 3">
            <a:extLst>
              <a:ext uri="{FF2B5EF4-FFF2-40B4-BE49-F238E27FC236}">
                <a16:creationId xmlns:a16="http://schemas.microsoft.com/office/drawing/2014/main" id="{DAE6B247-6606-5E0F-C1AC-FB0B08FD72F3}"/>
              </a:ext>
            </a:extLst>
          </p:cNvPr>
          <p:cNvSpPr/>
          <p:nvPr/>
        </p:nvSpPr>
        <p:spPr>
          <a:xfrm>
            <a:off x="3095633" y="9480726"/>
            <a:ext cx="1253617" cy="3730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University logo</a:t>
            </a:r>
          </a:p>
        </p:txBody>
      </p:sp>
      <p:sp>
        <p:nvSpPr>
          <p:cNvPr id="6" name="Rechthoek 5">
            <a:extLst>
              <a:ext uri="{FF2B5EF4-FFF2-40B4-BE49-F238E27FC236}">
                <a16:creationId xmlns:a16="http://schemas.microsoft.com/office/drawing/2014/main" id="{9CD8B925-F7A9-28E0-A432-FF4A183C554F}"/>
              </a:ext>
            </a:extLst>
          </p:cNvPr>
          <p:cNvSpPr/>
          <p:nvPr/>
        </p:nvSpPr>
        <p:spPr>
          <a:xfrm>
            <a:off x="4460018" y="9467321"/>
            <a:ext cx="1093857" cy="3730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Your</a:t>
            </a:r>
            <a:r>
              <a:rPr lang="nl-NL" dirty="0"/>
              <a:t> logo</a:t>
            </a:r>
          </a:p>
        </p:txBody>
      </p:sp>
      <p:pic>
        <p:nvPicPr>
          <p:cNvPr id="7" name="Afbeelding 6">
            <a:extLst>
              <a:ext uri="{FF2B5EF4-FFF2-40B4-BE49-F238E27FC236}">
                <a16:creationId xmlns:a16="http://schemas.microsoft.com/office/drawing/2014/main" id="{426256C5-0DDA-9511-A1B2-67A9605265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6201" y="9460497"/>
            <a:ext cx="1145642" cy="373054"/>
          </a:xfrm>
          <a:prstGeom prst="rect">
            <a:avLst/>
          </a:prstGeom>
        </p:spPr>
      </p:pic>
      <p:sp>
        <p:nvSpPr>
          <p:cNvPr id="8" name="Tekstvak 7">
            <a:extLst>
              <a:ext uri="{FF2B5EF4-FFF2-40B4-BE49-F238E27FC236}">
                <a16:creationId xmlns:a16="http://schemas.microsoft.com/office/drawing/2014/main" id="{DA99DD35-7E37-59A2-D4B0-577F37E2FEB9}"/>
              </a:ext>
            </a:extLst>
          </p:cNvPr>
          <p:cNvSpPr txBox="1"/>
          <p:nvPr/>
        </p:nvSpPr>
        <p:spPr>
          <a:xfrm>
            <a:off x="306332" y="616765"/>
            <a:ext cx="3978285" cy="400110"/>
          </a:xfrm>
          <a:prstGeom prst="rect">
            <a:avLst/>
          </a:prstGeom>
          <a:noFill/>
        </p:spPr>
        <p:txBody>
          <a:bodyPr wrap="square" rtlCol="0">
            <a:spAutoFit/>
          </a:bodyPr>
          <a:lstStyle/>
          <a:p>
            <a:pPr algn="ctr">
              <a:lnSpc>
                <a:spcPts val="1200"/>
              </a:lnSpc>
            </a:pPr>
            <a:r>
              <a:rPr lang="nl-NL" sz="3200" b="1" dirty="0">
                <a:solidFill>
                  <a:srgbClr val="F37322"/>
                </a:solidFill>
              </a:rPr>
              <a:t>ERNOP Research </a:t>
            </a:r>
            <a:r>
              <a:rPr lang="nl-NL" sz="3200" b="1" dirty="0" err="1">
                <a:solidFill>
                  <a:srgbClr val="F37322"/>
                </a:solidFill>
              </a:rPr>
              <a:t>Note</a:t>
            </a:r>
            <a:r>
              <a:rPr lang="nl-NL" sz="3200" b="1" dirty="0">
                <a:solidFill>
                  <a:srgbClr val="F37322"/>
                </a:solidFill>
              </a:rPr>
              <a:t> </a:t>
            </a:r>
          </a:p>
          <a:p>
            <a:pPr algn="ctr">
              <a:lnSpc>
                <a:spcPts val="1200"/>
              </a:lnSpc>
            </a:pPr>
            <a:r>
              <a:rPr lang="nl-NL" sz="1150" b="1" dirty="0" err="1">
                <a:solidFill>
                  <a:srgbClr val="0C5890"/>
                </a:solidFill>
              </a:rPr>
              <a:t>Academic</a:t>
            </a:r>
            <a:r>
              <a:rPr lang="nl-NL" sz="1150" b="1" dirty="0">
                <a:solidFill>
                  <a:srgbClr val="0C5890"/>
                </a:solidFill>
              </a:rPr>
              <a:t> </a:t>
            </a:r>
            <a:r>
              <a:rPr lang="nl-NL" sz="1150" b="1" dirty="0" err="1">
                <a:solidFill>
                  <a:srgbClr val="0C5890"/>
                </a:solidFill>
              </a:rPr>
              <a:t>articles</a:t>
            </a:r>
            <a:r>
              <a:rPr lang="nl-NL" sz="1150" b="1" dirty="0">
                <a:solidFill>
                  <a:srgbClr val="0C5890"/>
                </a:solidFill>
              </a:rPr>
              <a:t> on </a:t>
            </a:r>
            <a:r>
              <a:rPr lang="nl-NL" sz="1150" b="1" dirty="0" err="1">
                <a:solidFill>
                  <a:srgbClr val="0C5890"/>
                </a:solidFill>
              </a:rPr>
              <a:t>philanthropy</a:t>
            </a:r>
            <a:r>
              <a:rPr lang="nl-NL" sz="1150" b="1" dirty="0">
                <a:solidFill>
                  <a:srgbClr val="0C5890"/>
                </a:solidFill>
              </a:rPr>
              <a:t> </a:t>
            </a:r>
            <a:r>
              <a:rPr lang="nl-NL" sz="1150" b="1" dirty="0" err="1">
                <a:solidFill>
                  <a:srgbClr val="0C5890"/>
                </a:solidFill>
              </a:rPr>
              <a:t>through</a:t>
            </a:r>
            <a:r>
              <a:rPr lang="nl-NL" sz="1150" b="1" dirty="0">
                <a:solidFill>
                  <a:srgbClr val="0C5890"/>
                </a:solidFill>
              </a:rPr>
              <a:t> a practitioner lens</a:t>
            </a:r>
          </a:p>
        </p:txBody>
      </p:sp>
      <p:sp>
        <p:nvSpPr>
          <p:cNvPr id="9" name="Tekstvak 8">
            <a:extLst>
              <a:ext uri="{FF2B5EF4-FFF2-40B4-BE49-F238E27FC236}">
                <a16:creationId xmlns:a16="http://schemas.microsoft.com/office/drawing/2014/main" id="{7B4DB44B-9FA7-E5EE-1A8A-30733F70AB9F}"/>
              </a:ext>
            </a:extLst>
          </p:cNvPr>
          <p:cNvSpPr txBox="1"/>
          <p:nvPr/>
        </p:nvSpPr>
        <p:spPr>
          <a:xfrm>
            <a:off x="186592" y="1202248"/>
            <a:ext cx="1511579" cy="2263248"/>
          </a:xfrm>
          <a:prstGeom prst="rect">
            <a:avLst/>
          </a:prstGeom>
          <a:noFill/>
        </p:spPr>
        <p:txBody>
          <a:bodyPr wrap="square" rtlCol="0">
            <a:spAutoFit/>
          </a:bodyPr>
          <a:lstStyle/>
          <a:p>
            <a:pPr algn="ctr">
              <a:spcAft>
                <a:spcPts val="800"/>
              </a:spcAft>
            </a:pPr>
            <a:r>
              <a:rPr lang="nl-NL" sz="1600" b="1" dirty="0">
                <a:solidFill>
                  <a:srgbClr val="F37322"/>
                </a:solidFill>
                <a:latin typeface="Calibri" panose="020F0502020204030204" pitchFamily="34" charset="0"/>
                <a:ea typeface="Calibri" panose="020F0502020204030204" pitchFamily="34" charset="0"/>
                <a:cs typeface="Times New Roman" panose="02020603050405020304" pitchFamily="18" charset="0"/>
              </a:rPr>
              <a:t>Take </a:t>
            </a:r>
            <a:r>
              <a:rPr lang="nl-NL" sz="1600" b="1" dirty="0" err="1">
                <a:solidFill>
                  <a:srgbClr val="F37322"/>
                </a:solidFill>
                <a:latin typeface="Calibri" panose="020F0502020204030204" pitchFamily="34" charset="0"/>
                <a:ea typeface="Calibri" panose="020F0502020204030204" pitchFamily="34" charset="0"/>
                <a:cs typeface="Times New Roman" panose="02020603050405020304" pitchFamily="18" charset="0"/>
              </a:rPr>
              <a:t>aways</a:t>
            </a:r>
            <a:r>
              <a:rPr lang="nl-NL" sz="1600" b="1" dirty="0">
                <a:solidFill>
                  <a:srgbClr val="F37322"/>
                </a:solidFill>
                <a:latin typeface="Calibri" panose="020F0502020204030204" pitchFamily="34" charset="0"/>
                <a:ea typeface="Calibri" panose="020F0502020204030204" pitchFamily="34" charset="0"/>
                <a:cs typeface="Times New Roman" panose="02020603050405020304" pitchFamily="18" charset="0"/>
              </a:rPr>
              <a:t>                &amp;                   </a:t>
            </a:r>
            <a:r>
              <a:rPr lang="nl-NL" sz="1600" b="1" dirty="0" err="1">
                <a:solidFill>
                  <a:srgbClr val="F37322"/>
                </a:solidFill>
                <a:latin typeface="Calibri" panose="020F0502020204030204" pitchFamily="34" charset="0"/>
                <a:ea typeface="Calibri" panose="020F0502020204030204" pitchFamily="34" charset="0"/>
                <a:cs typeface="Times New Roman" panose="02020603050405020304" pitchFamily="18" charset="0"/>
              </a:rPr>
              <a:t>Learnings</a:t>
            </a:r>
            <a:r>
              <a:rPr lang="nl-NL" sz="1600" b="1" dirty="0">
                <a:solidFill>
                  <a:srgbClr val="F37322"/>
                </a:solidFill>
                <a:latin typeface="Calibri" panose="020F0502020204030204" pitchFamily="34" charset="0"/>
                <a:ea typeface="Calibri" panose="020F0502020204030204" pitchFamily="34" charset="0"/>
                <a:cs typeface="Times New Roman" panose="02020603050405020304" pitchFamily="18" charset="0"/>
              </a:rPr>
              <a:t> </a:t>
            </a:r>
          </a:p>
          <a:p>
            <a:pPr algn="ctr">
              <a:spcAft>
                <a:spcPts val="800"/>
              </a:spcAft>
            </a:pPr>
            <a:endParaRPr lang="nl-NL" sz="1600" b="1" dirty="0">
              <a:solidFill>
                <a:srgbClr val="F37322"/>
              </a:solidFill>
              <a:latin typeface="Calibri" panose="020F0502020204030204" pitchFamily="34" charset="0"/>
              <a:ea typeface="Calibri" panose="020F0502020204030204" pitchFamily="34" charset="0"/>
              <a:cs typeface="Times New Roman" panose="02020603050405020304" pitchFamily="18" charset="0"/>
            </a:endParaRPr>
          </a:p>
          <a:p>
            <a:pPr algn="ctr">
              <a:spcAft>
                <a:spcPts val="800"/>
              </a:spcAft>
            </a:pPr>
            <a:endParaRPr lang="nl-NL" sz="1600" b="1" dirty="0">
              <a:solidFill>
                <a:srgbClr val="F37322"/>
              </a:solidFill>
              <a:latin typeface="Calibri" panose="020F0502020204030204" pitchFamily="34" charset="0"/>
              <a:ea typeface="Calibri" panose="020F0502020204030204" pitchFamily="34" charset="0"/>
              <a:cs typeface="Times New Roman" panose="02020603050405020304" pitchFamily="18" charset="0"/>
            </a:endParaRPr>
          </a:p>
          <a:p>
            <a:pPr algn="ctr">
              <a:spcAft>
                <a:spcPts val="800"/>
              </a:spcAft>
            </a:pPr>
            <a:endParaRPr lang="nl-NL" sz="1600" b="1" dirty="0">
              <a:solidFill>
                <a:srgbClr val="F37322"/>
              </a:solidFill>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endParaRPr lang="nl-NL" dirty="0"/>
          </a:p>
        </p:txBody>
      </p:sp>
      <p:pic>
        <p:nvPicPr>
          <p:cNvPr id="20" name="Graphic 19" descr="Gloeilamp">
            <a:extLst>
              <a:ext uri="{FF2B5EF4-FFF2-40B4-BE49-F238E27FC236}">
                <a16:creationId xmlns:a16="http://schemas.microsoft.com/office/drawing/2014/main" id="{D2961DF4-1025-2632-F62A-DA0687372F8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374229" y="2311046"/>
            <a:ext cx="1136305" cy="1136305"/>
          </a:xfrm>
          <a:prstGeom prst="rect">
            <a:avLst/>
          </a:prstGeom>
        </p:spPr>
      </p:pic>
      <p:sp>
        <p:nvSpPr>
          <p:cNvPr id="22" name="Tekstvak 21">
            <a:extLst>
              <a:ext uri="{FF2B5EF4-FFF2-40B4-BE49-F238E27FC236}">
                <a16:creationId xmlns:a16="http://schemas.microsoft.com/office/drawing/2014/main" id="{8C83FA56-3ED0-7A45-07A9-68F1A094B328}"/>
              </a:ext>
            </a:extLst>
          </p:cNvPr>
          <p:cNvSpPr txBox="1"/>
          <p:nvPr/>
        </p:nvSpPr>
        <p:spPr>
          <a:xfrm>
            <a:off x="54228" y="8703752"/>
            <a:ext cx="6732495" cy="507831"/>
          </a:xfrm>
          <a:prstGeom prst="rect">
            <a:avLst/>
          </a:prstGeom>
          <a:noFill/>
        </p:spPr>
        <p:txBody>
          <a:bodyPr wrap="square">
            <a:spAutoFit/>
          </a:bodyPr>
          <a:lstStyle/>
          <a:p>
            <a:pPr algn="just">
              <a:spcAft>
                <a:spcPts val="800"/>
              </a:spcAft>
            </a:pPr>
            <a:r>
              <a:rPr lang="en-GB" sz="900" dirty="0">
                <a:solidFill>
                  <a:srgbClr val="F37322"/>
                </a:solidFill>
                <a:effectLst/>
                <a:latin typeface="Calibri" panose="020F0502020204030204" pitchFamily="34" charset="0"/>
                <a:ea typeface="Calibri" panose="020F0502020204030204" pitchFamily="34" charset="0"/>
                <a:cs typeface="Times New Roman" panose="02020603050405020304" pitchFamily="18" charset="0"/>
              </a:rPr>
              <a:t>ERNOP Research Notes provide easy-to-read, practice-oriented summaries of academic articles on philanthropy and are written by practitioner experts. This ERNOP Research Note 2023/11 is published in June 2023 and has been provided to you by Katherine Hermans from Global Changemakers. </a:t>
            </a:r>
            <a:r>
              <a:rPr lang="en-GB" sz="900" dirty="0">
                <a:solidFill>
                  <a:srgbClr val="F37322"/>
                </a:solidFill>
                <a:latin typeface="Calibri" panose="020F0502020204030204" pitchFamily="34" charset="0"/>
                <a:ea typeface="Calibri" panose="020F0502020204030204" pitchFamily="34" charset="0"/>
                <a:cs typeface="Times New Roman" panose="02020603050405020304" pitchFamily="18" charset="0"/>
              </a:rPr>
              <a:t>More information can be found at </a:t>
            </a:r>
            <a:r>
              <a:rPr lang="en-GB" sz="900" dirty="0">
                <a:solidFill>
                  <a:srgbClr val="F37322"/>
                </a:solidFill>
                <a:latin typeface="Calibri" panose="020F0502020204030204" pitchFamily="34" charset="0"/>
                <a:ea typeface="Calibri" panose="020F0502020204030204" pitchFamily="34" charset="0"/>
                <a:cs typeface="Times New Roman" panose="02020603050405020304" pitchFamily="18" charset="0"/>
                <a:hlinkClick r:id="rId7"/>
              </a:rPr>
              <a:t>www.ernop.eu</a:t>
            </a:r>
            <a:r>
              <a:rPr lang="en-GB" sz="900" dirty="0">
                <a:solidFill>
                  <a:srgbClr val="F37322"/>
                </a:solidFill>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F37322"/>
                </a:solidFill>
                <a:effectLst/>
                <a:latin typeface="Calibri" panose="020F0502020204030204" pitchFamily="34" charset="0"/>
                <a:ea typeface="Calibri" panose="020F0502020204030204" pitchFamily="34" charset="0"/>
                <a:cs typeface="Times New Roman" panose="02020603050405020304" pitchFamily="18" charset="0"/>
              </a:rPr>
              <a:t> </a:t>
            </a:r>
            <a:endParaRPr lang="nl-NL" sz="900" dirty="0">
              <a:solidFill>
                <a:srgbClr val="F37322"/>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Grafik 4">
            <a:extLst>
              <a:ext uri="{FF2B5EF4-FFF2-40B4-BE49-F238E27FC236}">
                <a16:creationId xmlns:a16="http://schemas.microsoft.com/office/drawing/2014/main" id="{65F8ADD2-C866-234D-B037-45F89B4E4DB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55423" y="9467320"/>
            <a:ext cx="1416703" cy="413935"/>
          </a:xfrm>
          <a:prstGeom prst="rect">
            <a:avLst/>
          </a:prstGeom>
        </p:spPr>
      </p:pic>
      <p:pic>
        <p:nvPicPr>
          <p:cNvPr id="16" name="Grafik 15">
            <a:extLst>
              <a:ext uri="{FF2B5EF4-FFF2-40B4-BE49-F238E27FC236}">
                <a16:creationId xmlns:a16="http://schemas.microsoft.com/office/drawing/2014/main" id="{C3F75850-A0EA-5E4B-B16D-C78E562F6C7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59318" y="9460497"/>
            <a:ext cx="1145642" cy="399899"/>
          </a:xfrm>
          <a:prstGeom prst="rect">
            <a:avLst/>
          </a:prstGeom>
        </p:spPr>
      </p:pic>
      <p:pic>
        <p:nvPicPr>
          <p:cNvPr id="14" name="Grafik 13" descr="Ein Bild, das Text enthält.&#10;&#10;Automatisch generierte Beschreibung">
            <a:extLst>
              <a:ext uri="{FF2B5EF4-FFF2-40B4-BE49-F238E27FC236}">
                <a16:creationId xmlns:a16="http://schemas.microsoft.com/office/drawing/2014/main" id="{10156B01-5F6A-AA4D-A15C-A1D25F73309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586959" y="9460285"/>
            <a:ext cx="892315" cy="413935"/>
          </a:xfrm>
          <a:prstGeom prst="rect">
            <a:avLst/>
          </a:prstGeom>
        </p:spPr>
      </p:pic>
      <p:pic>
        <p:nvPicPr>
          <p:cNvPr id="21" name="Grafik 20" descr="Ein Bild, das Diagramm enthält.&#10;&#10;Automatisch generierte Beschreibung">
            <a:extLst>
              <a:ext uri="{FF2B5EF4-FFF2-40B4-BE49-F238E27FC236}">
                <a16:creationId xmlns:a16="http://schemas.microsoft.com/office/drawing/2014/main" id="{19704C8B-7334-DB4B-814D-69907727197F}"/>
              </a:ext>
            </a:extLst>
          </p:cNvPr>
          <p:cNvPicPr>
            <a:picLocks noChangeAspect="1"/>
          </p:cNvPicPr>
          <p:nvPr/>
        </p:nvPicPr>
        <p:blipFill rotWithShape="1">
          <a:blip r:embed="rId11">
            <a:extLst>
              <a:ext uri="{28A0092B-C50C-407E-A947-70E740481C1C}">
                <a14:useLocalDpi xmlns:a14="http://schemas.microsoft.com/office/drawing/2010/main" val="0"/>
              </a:ext>
            </a:extLst>
          </a:blip>
          <a:srcRect b="6925"/>
          <a:stretch/>
        </p:blipFill>
        <p:spPr>
          <a:xfrm>
            <a:off x="374229" y="5618715"/>
            <a:ext cx="5981297" cy="2862337"/>
          </a:xfrm>
          <a:prstGeom prst="rect">
            <a:avLst/>
          </a:prstGeom>
        </p:spPr>
      </p:pic>
    </p:spTree>
    <p:extLst>
      <p:ext uri="{BB962C8B-B14F-4D97-AF65-F5344CB8AC3E}">
        <p14:creationId xmlns:p14="http://schemas.microsoft.com/office/powerpoint/2010/main" val="2841062731"/>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644</Words>
  <Application>Microsoft Office PowerPoint</Application>
  <PresentationFormat>A4 Paper (210x297 mm)</PresentationFormat>
  <Paragraphs>49</Paragraphs>
  <Slides>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8" baseType="lpstr">
      <vt:lpstr>Arial</vt:lpstr>
      <vt:lpstr>Calibri</vt:lpstr>
      <vt:lpstr>Calibri Light</vt:lpstr>
      <vt:lpstr>Wingdings</vt:lpstr>
      <vt:lpstr>Kantoorthema</vt:lpstr>
      <vt:lpstr>Bitmap Image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Barry Hoolwerf</dc:creator>
  <cp:lastModifiedBy>Teunenbroek, P.S.C. van (Claire)</cp:lastModifiedBy>
  <cp:revision>17</cp:revision>
  <dcterms:created xsi:type="dcterms:W3CDTF">2022-08-30T05:38:24Z</dcterms:created>
  <dcterms:modified xsi:type="dcterms:W3CDTF">2023-04-11T11:28:27Z</dcterms:modified>
</cp:coreProperties>
</file>