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0"/>
  </p:notesMasterIdLst>
  <p:sldIdLst>
    <p:sldId id="256" r:id="rId2"/>
    <p:sldId id="257" r:id="rId3"/>
    <p:sldId id="258" r:id="rId4"/>
    <p:sldId id="294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Lexend" panose="020B0604020202020204" charset="0"/>
      <p:regular r:id="rId45"/>
      <p:bold r:id="rId46"/>
    </p:embeddedFont>
    <p:embeddedFont>
      <p:font typeface="Montserrat" panose="00000500000000000000" pitchFamily="2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C6CF18-AAFC-564B-9BFD-48A7A4D7C5A5}" v="5" dt="2023-06-29T11:49:59.973"/>
  </p1510:revLst>
</p1510:revInfo>
</file>

<file path=ppt/tableStyles.xml><?xml version="1.0" encoding="utf-8"?>
<a:tblStyleLst xmlns:a="http://schemas.openxmlformats.org/drawingml/2006/main" def="{93C9677C-3F3C-4795-BA3D-613178479A23}">
  <a:tblStyle styleId="{93C9677C-3F3C-4795-BA3D-613178479A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38"/>
  </p:normalViewPr>
  <p:slideViewPr>
    <p:cSldViewPr snapToGrid="0" snapToObjects="1">
      <p:cViewPr varScale="1">
        <p:scale>
          <a:sx n="107" d="100"/>
          <a:sy n="107" d="100"/>
        </p:scale>
        <p:origin x="75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53901213e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53901213ec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53737ade3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553737ade3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53737ade3_1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53737ade3_1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53737ade3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53737ade3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53737ade3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53737ade3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53901213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53901213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541bce44ce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541bce44ce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561d1c6eb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561d1c6eb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541bce44c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541bce44c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561d1c6e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561d1c6e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541bce44ce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541bce44ce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53901213e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53901213e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553737ade3_1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553737ade3_1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53737ade3_1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553737ade3_1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55e67be0f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55e67be0f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55e67be0f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55e67be0f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55e67be0f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55e67be0fa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55e67be0f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55e67be0f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55e67be0f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55e67be0fa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55e67be0f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55e67be0f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55e67be0f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55e67be0f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55e67be0fa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55e67be0fa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3901213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3901213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53901213e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53901213ec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541bce44ce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2541bce44ce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55e67be25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55e67be25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55e67be25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255e67be25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55e67be25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55e67be25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55e67be258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255e67be258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55e67be25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55e67be25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255e67be258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255e67be258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55e67be258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55e67be258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3901213ec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3901213ec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127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4121ce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4121ce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4121cef8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4121cef8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53737ade3_1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53737ade3_1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53737ade3_1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53737ade3_1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553737ade3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553737ade3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8.jp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37.pn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5" Type="http://schemas.openxmlformats.org/officeDocument/2006/relationships/image" Target="../media/image17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45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8.jp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7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8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8.jp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/>
            </a:outerShdw>
          </a:effectLst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0" y="1747100"/>
            <a:ext cx="9144000" cy="1452600"/>
          </a:xfrm>
          <a:prstGeom prst="rect">
            <a:avLst/>
          </a:prstGeom>
          <a:effectLst>
            <a:outerShdw blurRad="385763" dist="9525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8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The SDG-Partnership Connectome </a:t>
            </a:r>
            <a:endParaRPr sz="358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6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Multimodal AI empowers the Philanthropy of the Future</a:t>
            </a:r>
            <a:endParaRPr sz="26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8575" y="4111350"/>
            <a:ext cx="1815425" cy="10321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800" y="4337750"/>
            <a:ext cx="7063200" cy="923299"/>
          </a:xfrm>
          <a:prstGeom prst="rect">
            <a:avLst/>
          </a:prstGeom>
          <a:noFill/>
          <a:ln>
            <a:noFill/>
          </a:ln>
          <a:effectLst>
            <a:outerShdw blurRad="271463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Panelists</a:t>
            </a:r>
            <a:r>
              <a:rPr lang="en-GB" sz="12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: </a:t>
            </a:r>
            <a:r>
              <a:rPr lang="en-GB" sz="1200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Dr.</a:t>
            </a:r>
            <a:r>
              <a:rPr lang="en-GB" sz="12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Lucia Gomez, Julia </a:t>
            </a:r>
            <a:r>
              <a:rPr lang="en-GB" sz="1200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Litofcenko</a:t>
            </a:r>
            <a:r>
              <a:rPr lang="en-GB" sz="12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, </a:t>
            </a:r>
            <a:r>
              <a:rPr lang="en-GB" sz="1200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Dr.</a:t>
            </a:r>
            <a:r>
              <a:rPr lang="en-GB" sz="1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Sevda</a:t>
            </a:r>
            <a:r>
              <a:rPr lang="en-GB" sz="12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r>
              <a:rPr lang="en-GB" sz="1200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Kilicalp</a:t>
            </a:r>
            <a:r>
              <a:rPr lang="en-GB" sz="12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, Maria Tudor</a:t>
            </a:r>
          </a:p>
          <a:p>
            <a:endParaRPr lang="en-GB" sz="1200" dirty="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r>
              <a:rPr lang="en-GB" sz="1200" dirty="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Moderator: Prof. Giuseppe </a:t>
            </a:r>
            <a:r>
              <a:rPr lang="en-GB" sz="1200" dirty="0" err="1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Ugazio</a:t>
            </a:r>
            <a:endParaRPr lang="en-GB" sz="1200" dirty="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l="17609" t="38346" r="17388" b="38379"/>
          <a:stretch/>
        </p:blipFill>
        <p:spPr>
          <a:xfrm>
            <a:off x="96350" y="111609"/>
            <a:ext cx="2469852" cy="497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/>
          <p:nvPr/>
        </p:nvSpPr>
        <p:spPr>
          <a:xfrm>
            <a:off x="45900" y="26100"/>
            <a:ext cx="77706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NLP for Philanthropy Research</a:t>
            </a:r>
            <a:endParaRPr sz="3000">
              <a:solidFill>
                <a:srgbClr val="0B457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4">
            <a:alphaModFix/>
          </a:blip>
          <a:srcRect l="10469" r="12719" b="22773"/>
          <a:stretch/>
        </p:blipFill>
        <p:spPr>
          <a:xfrm>
            <a:off x="7939775" y="197375"/>
            <a:ext cx="919200" cy="92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9" name="Google Shape;169;p22"/>
          <p:cNvSpPr txBox="1"/>
          <p:nvPr/>
        </p:nvSpPr>
        <p:spPr>
          <a:xfrm>
            <a:off x="708000" y="935925"/>
            <a:ext cx="6180600" cy="40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238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Sentiment analysis </a:t>
            </a: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-GB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dictionary approaches</a:t>
            </a:r>
            <a:r>
              <a:rPr lang="en-GB" sz="15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15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positive vs. negative is a text?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on moral values, religion, inequality, duty…?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Classification</a:t>
            </a: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the text written by an man or women?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Individualistic or collectivist cultural background?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38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Char char="●"/>
            </a:pPr>
            <a:r>
              <a:rPr lang="en-GB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Unsupervised </a:t>
            </a: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approaches</a:t>
            </a:r>
            <a:r>
              <a:rPr lang="en-GB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1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 topics? Areas of philanthropy (education, arts,…)?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en-GB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Bibliographic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analysis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Tools</a:t>
            </a:r>
            <a:r>
              <a:rPr lang="en-GB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research process: </a:t>
            </a: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ASReview, Laser AI, Scite…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2"/>
          <p:cNvSpPr txBox="1"/>
          <p:nvPr/>
        </p:nvSpPr>
        <p:spPr>
          <a:xfrm>
            <a:off x="6202800" y="1153300"/>
            <a:ext cx="204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B457A"/>
                </a:solidFill>
                <a:latin typeface="Calibri"/>
                <a:ea typeface="Calibri"/>
                <a:cs typeface="Calibri"/>
                <a:sym typeface="Calibri"/>
              </a:rPr>
              <a:t>Y.-W.Chen &amp; Nakazawa, 2017</a:t>
            </a:r>
            <a:endParaRPr sz="1100">
              <a:solidFill>
                <a:srgbClr val="0B45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B457A"/>
                </a:solidFill>
                <a:latin typeface="Calibri"/>
                <a:ea typeface="Calibri"/>
                <a:cs typeface="Calibri"/>
                <a:sym typeface="Calibri"/>
              </a:rPr>
              <a:t>Paxton et al., 2020</a:t>
            </a:r>
            <a:endParaRPr sz="1100">
              <a:solidFill>
                <a:srgbClr val="0B45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2"/>
          <p:cNvSpPr txBox="1"/>
          <p:nvPr/>
        </p:nvSpPr>
        <p:spPr>
          <a:xfrm>
            <a:off x="6202800" y="2131100"/>
            <a:ext cx="2165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B457A"/>
                </a:solidFill>
                <a:latin typeface="Calibri"/>
                <a:ea typeface="Calibri"/>
                <a:cs typeface="Calibri"/>
                <a:sym typeface="Calibri"/>
              </a:rPr>
              <a:t>H. Chen &amp; Zhang, 2021; Fyall et al., 2018; LePere-Schloop, 2022; Ma, 2021; Santamarina et al., 2021</a:t>
            </a:r>
            <a:endParaRPr sz="1100">
              <a:solidFill>
                <a:srgbClr val="0B45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2"/>
          <p:cNvSpPr txBox="1"/>
          <p:nvPr/>
        </p:nvSpPr>
        <p:spPr>
          <a:xfrm>
            <a:off x="6202800" y="3210700"/>
            <a:ext cx="12990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B457A"/>
                </a:solidFill>
                <a:latin typeface="Calibri"/>
                <a:ea typeface="Calibri"/>
                <a:cs typeface="Calibri"/>
                <a:sym typeface="Calibri"/>
              </a:rPr>
              <a:t>Powell et al., 2016</a:t>
            </a:r>
            <a:endParaRPr sz="1100">
              <a:solidFill>
                <a:srgbClr val="0B45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B45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/>
          <p:nvPr/>
        </p:nvSpPr>
        <p:spPr>
          <a:xfrm>
            <a:off x="6202800" y="3692050"/>
            <a:ext cx="1299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B457A"/>
                </a:solidFill>
                <a:latin typeface="Calibri"/>
                <a:ea typeface="Calibri"/>
                <a:cs typeface="Calibri"/>
                <a:sym typeface="Calibri"/>
              </a:rPr>
              <a:t>Kang et al., 2022; </a:t>
            </a:r>
            <a:endParaRPr sz="1100">
              <a:solidFill>
                <a:srgbClr val="0B45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B457A"/>
                </a:solidFill>
                <a:latin typeface="Calibri"/>
                <a:ea typeface="Calibri"/>
                <a:cs typeface="Calibri"/>
                <a:sym typeface="Calibri"/>
              </a:rPr>
              <a:t>Ma et al., 2021; </a:t>
            </a:r>
            <a:endParaRPr sz="1100">
              <a:solidFill>
                <a:srgbClr val="0B45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B457A"/>
                </a:solidFill>
                <a:latin typeface="Calibri"/>
                <a:ea typeface="Calibri"/>
                <a:cs typeface="Calibri"/>
                <a:sym typeface="Calibri"/>
              </a:rPr>
              <a:t>Santos et al., 2020</a:t>
            </a:r>
            <a:endParaRPr sz="1100">
              <a:solidFill>
                <a:srgbClr val="0B457A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3"/>
          <p:cNvSpPr txBox="1"/>
          <p:nvPr/>
        </p:nvSpPr>
        <p:spPr>
          <a:xfrm>
            <a:off x="45900" y="26100"/>
            <a:ext cx="77706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Convergence between FPs &amp; NPs?</a:t>
            </a:r>
            <a:endParaRPr sz="3000">
              <a:solidFill>
                <a:srgbClr val="0B457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4">
            <a:alphaModFix/>
          </a:blip>
          <a:srcRect l="10469" r="12719" b="22773"/>
          <a:stretch/>
        </p:blipFill>
        <p:spPr>
          <a:xfrm>
            <a:off x="7939775" y="197375"/>
            <a:ext cx="919200" cy="92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1" name="Google Shape;18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77325"/>
            <a:ext cx="8839202" cy="2636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4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4"/>
          <p:cNvSpPr txBox="1"/>
          <p:nvPr/>
        </p:nvSpPr>
        <p:spPr>
          <a:xfrm>
            <a:off x="45900" y="26100"/>
            <a:ext cx="77706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Who is becoming similar to whom?</a:t>
            </a:r>
            <a:endParaRPr sz="3000">
              <a:solidFill>
                <a:srgbClr val="0B457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88" name="Google Shape;188;p24"/>
          <p:cNvPicPr preferRelativeResize="0"/>
          <p:nvPr/>
        </p:nvPicPr>
        <p:blipFill rotWithShape="1">
          <a:blip r:embed="rId4">
            <a:alphaModFix/>
          </a:blip>
          <a:srcRect l="10469" r="12719" b="22773"/>
          <a:stretch/>
        </p:blipFill>
        <p:spPr>
          <a:xfrm>
            <a:off x="7939775" y="197375"/>
            <a:ext cx="919200" cy="92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9" name="Google Shape;18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700" y="1264450"/>
            <a:ext cx="8338601" cy="29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491475" y="4225100"/>
            <a:ext cx="8111700" cy="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0B457A"/>
                </a:solidFill>
                <a:latin typeface="Calibri"/>
                <a:ea typeface="Calibri"/>
                <a:cs typeface="Calibri"/>
                <a:sym typeface="Calibri"/>
              </a:rPr>
              <a:t>For-Profits present as more socially responsible, whereas nonprofits </a:t>
            </a:r>
            <a:r>
              <a:rPr lang="en-GB" sz="1800" b="1">
                <a:solidFill>
                  <a:srgbClr val="0B457A"/>
                </a:solidFill>
                <a:latin typeface="Calibri"/>
                <a:ea typeface="Calibri"/>
                <a:cs typeface="Calibri"/>
                <a:sym typeface="Calibri"/>
              </a:rPr>
              <a:t>do not </a:t>
            </a:r>
            <a:r>
              <a:rPr lang="en-GB" sz="1800">
                <a:solidFill>
                  <a:srgbClr val="0B457A"/>
                </a:solidFill>
                <a:latin typeface="Calibri"/>
                <a:ea typeface="Calibri"/>
                <a:cs typeface="Calibri"/>
                <a:sym typeface="Calibri"/>
              </a:rPr>
              <a:t>adopt the language of For-Profits in mission statements</a:t>
            </a:r>
            <a:endParaRPr sz="1800">
              <a:solidFill>
                <a:srgbClr val="0B457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45900" y="26100"/>
            <a:ext cx="77706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Take Home Messages</a:t>
            </a:r>
            <a:endParaRPr sz="3000">
              <a:solidFill>
                <a:srgbClr val="0B457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4">
            <a:alphaModFix/>
          </a:blip>
          <a:srcRect l="10469" r="12719" b="22773"/>
          <a:stretch/>
        </p:blipFill>
        <p:spPr>
          <a:xfrm>
            <a:off x="7939775" y="197375"/>
            <a:ext cx="919200" cy="92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571050" y="1121375"/>
            <a:ext cx="80019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For-profits and non-profits converge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For-profits venture into areas which have traditionally served by nonprofits  </a:t>
            </a:r>
            <a:r>
              <a:rPr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(health and care, environmental protection)</a:t>
            </a: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Barely signs of mission drift among non-profits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GB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Collaborations that combine the strengths of both sectors become easier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>
            <a:spLocks noGrp="1"/>
          </p:cNvSpPr>
          <p:nvPr>
            <p:ph type="body" idx="1"/>
          </p:nvPr>
        </p:nvSpPr>
        <p:spPr>
          <a:xfrm>
            <a:off x="533125" y="1062700"/>
            <a:ext cx="8664000" cy="23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SDGs advancements require coordinated multi-stakeholder action</a:t>
            </a:r>
            <a:endParaRPr sz="13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exend"/>
              <a:buChar char="○"/>
            </a:pPr>
            <a:r>
              <a:rPr lang="en-GB"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Governments, private sector, civil society, NGOs, Philanthropic Organizations (POs)</a:t>
            </a:r>
            <a:endParaRPr sz="13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POs play a unique role</a:t>
            </a:r>
            <a:endParaRPr sz="13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exend"/>
              <a:buChar char="○"/>
            </a:pPr>
            <a:r>
              <a:rPr lang="en-GB"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Risk &amp; Innovation</a:t>
            </a:r>
            <a:endParaRPr sz="13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exend"/>
              <a:buChar char="○"/>
            </a:pPr>
            <a:r>
              <a:rPr lang="en-GB"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Niche causes - issues not covered by other actors</a:t>
            </a:r>
            <a:endParaRPr sz="13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Lexend"/>
              <a:buChar char="○"/>
            </a:pPr>
            <a:r>
              <a:rPr lang="en-GB"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Advocacy &amp; Awareness</a:t>
            </a:r>
            <a:endParaRPr sz="13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POs - Unlocking additional SDG financing</a:t>
            </a:r>
            <a:endParaRPr sz="13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"/>
              <a:buChar char="○"/>
            </a:pPr>
            <a:r>
              <a:rPr lang="en-GB" sz="1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Funding gap to meet the SDGs by 2030:</a:t>
            </a:r>
            <a:endParaRPr sz="12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371600" lvl="2" indent="-304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"/>
              <a:buChar char="■"/>
            </a:pPr>
            <a:r>
              <a:rPr lang="en-GB" sz="1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USD 2.5 trillion per year in addition to current expenditure (SECO, 2020)</a:t>
            </a:r>
            <a:endParaRPr sz="12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3716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"/>
              <a:buChar char="○"/>
            </a:pPr>
            <a:r>
              <a:rPr lang="en-GB" sz="1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Potential to unlock finances:</a:t>
            </a:r>
            <a:endParaRPr sz="12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37160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"/>
              <a:buChar char="■"/>
            </a:pPr>
            <a:r>
              <a:rPr lang="en-GB" sz="1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USD 651 billion in philanthropic giving by 2030 (SDG Philanthropy Platform - SDGPP, n.d.)</a:t>
            </a:r>
            <a:endParaRPr sz="12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1371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"/>
              <a:buChar char="○"/>
            </a:pPr>
            <a:r>
              <a:rPr lang="en-GB" sz="120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26% of the funding could be unlocked through the philanthropic sector. </a:t>
            </a:r>
            <a:endParaRPr sz="1200">
              <a:solidFill>
                <a:schemeClr val="dk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75723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Philanthropic Organizations’ role for the SDGs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800" y="1107150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6225" y="3296100"/>
            <a:ext cx="651850" cy="6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6225" y="2088300"/>
            <a:ext cx="651850" cy="65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15489" y="177577"/>
            <a:ext cx="967775" cy="9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7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POs and SDG17 - Partnerships for the Goals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16" name="Google Shape;216;p27"/>
          <p:cNvSpPr txBox="1">
            <a:spLocks noGrp="1"/>
          </p:cNvSpPr>
          <p:nvPr>
            <p:ph type="body" idx="1"/>
          </p:nvPr>
        </p:nvSpPr>
        <p:spPr>
          <a:xfrm>
            <a:off x="748075" y="922725"/>
            <a:ext cx="8812200" cy="4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SDG 17 - Partnership for the Goals</a:t>
            </a:r>
            <a:endParaRPr sz="13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"/>
              <a:buChar char="○"/>
            </a:pPr>
            <a:r>
              <a:rPr lang="en-GB" sz="12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Under-prioritized SDG</a:t>
            </a:r>
            <a:endParaRPr sz="12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"/>
              <a:buChar char="○"/>
            </a:pPr>
            <a:r>
              <a:rPr lang="en-GB" sz="12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Only 0.7% of UN-registered SDG partnerships involve POs </a:t>
            </a:r>
            <a:r>
              <a:rPr lang="en-GB" sz="1100" dirty="0">
                <a:solidFill>
                  <a:srgbClr val="434343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(Tudor et. al., in press)</a:t>
            </a:r>
            <a:endParaRPr sz="1100" dirty="0">
              <a:solidFill>
                <a:srgbClr val="434343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Difficulty to discover partners</a:t>
            </a:r>
            <a:endParaRPr sz="13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exend"/>
              <a:buChar char="○"/>
            </a:pPr>
            <a:r>
              <a:rPr lang="en-GB" sz="11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In Switzerland - language barriers when searching the web, Search Engine Optimization (SEO) not adequate</a:t>
            </a:r>
            <a:endParaRPr sz="11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exend"/>
              <a:buChar char="○"/>
            </a:pPr>
            <a:r>
              <a:rPr lang="en-GB" sz="11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Large &amp; complex system with many actors</a:t>
            </a:r>
            <a:endParaRPr sz="11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exend"/>
              <a:buChar char="○"/>
            </a:pPr>
            <a:r>
              <a:rPr lang="en-GB" sz="11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Smaller POs lack resources and visibility</a:t>
            </a:r>
            <a:endParaRPr sz="11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434343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AI Natural Language Processing (text processing) tools </a:t>
            </a:r>
            <a:endParaRPr sz="13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exend"/>
              <a:buChar char="○"/>
            </a:pPr>
            <a:r>
              <a:rPr lang="en-GB" sz="11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Scale-up and automate finding and mapping of mission-aligned organizations</a:t>
            </a:r>
            <a:endParaRPr sz="11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exend"/>
              <a:buChar char="○"/>
            </a:pPr>
            <a:r>
              <a:rPr lang="en-GB" sz="11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Create targeted partnership recommendations</a:t>
            </a:r>
            <a:endParaRPr sz="11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rgbClr val="FF0000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	</a:t>
            </a:r>
            <a:r>
              <a:rPr lang="en-GB" sz="13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Additional benefits</a:t>
            </a:r>
            <a:endParaRPr sz="13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exend"/>
              <a:buChar char="○"/>
            </a:pPr>
            <a:r>
              <a:rPr lang="en-GB" sz="11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Traceability</a:t>
            </a:r>
            <a:endParaRPr sz="11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exend"/>
              <a:buChar char="○"/>
            </a:pPr>
            <a:r>
              <a:rPr lang="en-GB" sz="11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Quantifiability</a:t>
            </a:r>
            <a:endParaRPr sz="11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Font typeface="Lexend"/>
              <a:buChar char="○"/>
            </a:pPr>
            <a:r>
              <a:rPr lang="en-GB" sz="1100" dirty="0">
                <a:solidFill>
                  <a:srgbClr val="434343"/>
                </a:solidFill>
                <a:latin typeface="Lexend"/>
                <a:ea typeface="Lexend"/>
                <a:cs typeface="Lexend"/>
                <a:sym typeface="Lexend"/>
              </a:rPr>
              <a:t>Possibility for Progress Tracking</a:t>
            </a:r>
            <a:endParaRPr sz="1200" dirty="0">
              <a:solidFill>
                <a:srgbClr val="43434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699961">
            <a:off x="241266" y="862115"/>
            <a:ext cx="789069" cy="789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5300" y="2020238"/>
            <a:ext cx="641000" cy="64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474" y="3092938"/>
            <a:ext cx="698700" cy="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450" y="4157525"/>
            <a:ext cx="698700" cy="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15489" y="177577"/>
            <a:ext cx="967775" cy="96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8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8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POs and SDG17 - Partnerships for the Goals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28" name="Google Shape;228;p28"/>
          <p:cNvPicPr preferRelativeResize="0"/>
          <p:nvPr/>
        </p:nvPicPr>
        <p:blipFill rotWithShape="1">
          <a:blip r:embed="rId4">
            <a:alphaModFix/>
          </a:blip>
          <a:srcRect t="3074" b="25583"/>
          <a:stretch/>
        </p:blipFill>
        <p:spPr>
          <a:xfrm>
            <a:off x="7991700" y="177575"/>
            <a:ext cx="967800" cy="101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/>
        </p:nvSpPr>
        <p:spPr>
          <a:xfrm>
            <a:off x="709050" y="1832700"/>
            <a:ext cx="77259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Fostering SDG17 has the potential to increase the efficiency of achieving all other SDGs.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Many SDG NLP classifiers exist but all fail at tracking SDG17 efforts.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We tackled the problem differently: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Reconstruct the SDG ecosystem for promoting partnerships.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/>
          <p:nvPr/>
        </p:nvSpPr>
        <p:spPr>
          <a:xfrm>
            <a:off x="0" y="109600"/>
            <a:ext cx="9144000" cy="5694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9"/>
          <p:cNvSpPr txBox="1"/>
          <p:nvPr/>
        </p:nvSpPr>
        <p:spPr>
          <a:xfrm>
            <a:off x="3775" y="4526389"/>
            <a:ext cx="9144000" cy="489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9"/>
          <p:cNvSpPr/>
          <p:nvPr/>
        </p:nvSpPr>
        <p:spPr>
          <a:xfrm>
            <a:off x="4861626" y="865330"/>
            <a:ext cx="676200" cy="38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9"/>
          <p:cNvSpPr txBox="1"/>
          <p:nvPr/>
        </p:nvSpPr>
        <p:spPr>
          <a:xfrm>
            <a:off x="679975" y="109609"/>
            <a:ext cx="3942600" cy="5694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Swiss Non-Profit Ecosystem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4622575" y="109609"/>
            <a:ext cx="3841500" cy="5694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Swiss For-Profit Ecosystem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239" name="Google Shape;239;p29"/>
          <p:cNvGrpSpPr/>
          <p:nvPr/>
        </p:nvGrpSpPr>
        <p:grpSpPr>
          <a:xfrm>
            <a:off x="4575630" y="1102021"/>
            <a:ext cx="3972945" cy="3291281"/>
            <a:chOff x="3191618" y="678876"/>
            <a:chExt cx="4040831" cy="3440963"/>
          </a:xfrm>
        </p:grpSpPr>
        <p:grpSp>
          <p:nvGrpSpPr>
            <p:cNvPr id="240" name="Google Shape;240;p29"/>
            <p:cNvGrpSpPr/>
            <p:nvPr/>
          </p:nvGrpSpPr>
          <p:grpSpPr>
            <a:xfrm>
              <a:off x="3191618" y="782637"/>
              <a:ext cx="4040831" cy="3337201"/>
              <a:chOff x="3221425" y="394705"/>
              <a:chExt cx="4351062" cy="3614819"/>
            </a:xfrm>
          </p:grpSpPr>
          <p:pic>
            <p:nvPicPr>
              <p:cNvPr id="241" name="Google Shape;241;p29"/>
              <p:cNvPicPr preferRelativeResize="0"/>
              <p:nvPr/>
            </p:nvPicPr>
            <p:blipFill rotWithShape="1">
              <a:blip r:embed="rId3">
                <a:alphaModFix/>
              </a:blip>
              <a:srcRect l="50078" r="2624" b="20760"/>
              <a:stretch/>
            </p:blipFill>
            <p:spPr>
              <a:xfrm>
                <a:off x="3221425" y="394705"/>
                <a:ext cx="4078112" cy="36148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2" name="Google Shape;242;p29"/>
              <p:cNvSpPr/>
              <p:nvPr/>
            </p:nvSpPr>
            <p:spPr>
              <a:xfrm>
                <a:off x="5771588" y="3336423"/>
                <a:ext cx="1800900" cy="659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" name="Google Shape;243;p29"/>
            <p:cNvSpPr/>
            <p:nvPr/>
          </p:nvSpPr>
          <p:spPr>
            <a:xfrm>
              <a:off x="3488107" y="678876"/>
              <a:ext cx="693000" cy="411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29"/>
          <p:cNvGrpSpPr/>
          <p:nvPr/>
        </p:nvGrpSpPr>
        <p:grpSpPr>
          <a:xfrm>
            <a:off x="683449" y="1102020"/>
            <a:ext cx="4123765" cy="3335488"/>
            <a:chOff x="607250" y="870366"/>
            <a:chExt cx="4254375" cy="3441131"/>
          </a:xfrm>
        </p:grpSpPr>
        <p:pic>
          <p:nvPicPr>
            <p:cNvPr id="245" name="Google Shape;245;p29"/>
            <p:cNvPicPr preferRelativeResize="0"/>
            <p:nvPr/>
          </p:nvPicPr>
          <p:blipFill rotWithShape="1">
            <a:blip r:embed="rId3">
              <a:alphaModFix/>
            </a:blip>
            <a:srcRect r="50054" b="21654"/>
            <a:stretch/>
          </p:blipFill>
          <p:spPr>
            <a:xfrm>
              <a:off x="727825" y="941227"/>
              <a:ext cx="3902101" cy="311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29"/>
            <p:cNvSpPr/>
            <p:nvPr/>
          </p:nvSpPr>
          <p:spPr>
            <a:xfrm>
              <a:off x="3229625" y="3490096"/>
              <a:ext cx="1632000" cy="821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607250" y="870366"/>
              <a:ext cx="1138500" cy="334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8" name="Google Shape;248;p29"/>
          <p:cNvPicPr preferRelativeResize="0"/>
          <p:nvPr/>
        </p:nvPicPr>
        <p:blipFill rotWithShape="1">
          <a:blip r:embed="rId3">
            <a:alphaModFix/>
          </a:blip>
          <a:srcRect t="78001"/>
          <a:stretch/>
        </p:blipFill>
        <p:spPr>
          <a:xfrm>
            <a:off x="679975" y="4088034"/>
            <a:ext cx="7864850" cy="905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29"/>
          <p:cNvCxnSpPr/>
          <p:nvPr/>
        </p:nvCxnSpPr>
        <p:spPr>
          <a:xfrm>
            <a:off x="4624200" y="109200"/>
            <a:ext cx="7500" cy="44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0" name="Google Shape;250;p29"/>
          <p:cNvSpPr txBox="1"/>
          <p:nvPr/>
        </p:nvSpPr>
        <p:spPr>
          <a:xfrm>
            <a:off x="679975" y="679009"/>
            <a:ext cx="394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Lower multi-SDG connectivity 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4622575" y="690109"/>
            <a:ext cx="384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Higher multi-SDG connectivity 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52" name="Google Shape;252;p29"/>
          <p:cNvPicPr preferRelativeResize="0"/>
          <p:nvPr/>
        </p:nvPicPr>
        <p:blipFill rotWithShape="1">
          <a:blip r:embed="rId4">
            <a:alphaModFix/>
          </a:blip>
          <a:srcRect t="3074" b="25583"/>
          <a:stretch/>
        </p:blipFill>
        <p:spPr>
          <a:xfrm>
            <a:off x="7991700" y="177575"/>
            <a:ext cx="967800" cy="101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0"/>
          <p:cNvSpPr txBox="1"/>
          <p:nvPr/>
        </p:nvSpPr>
        <p:spPr>
          <a:xfrm>
            <a:off x="0" y="109600"/>
            <a:ext cx="9144000" cy="569400"/>
          </a:xfrm>
          <a:prstGeom prst="rect">
            <a:avLst/>
          </a:prstGeom>
          <a:solidFill>
            <a:srgbClr val="073763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0"/>
          <p:cNvSpPr txBox="1"/>
          <p:nvPr/>
        </p:nvSpPr>
        <p:spPr>
          <a:xfrm>
            <a:off x="3775" y="4526389"/>
            <a:ext cx="9144000" cy="489000"/>
          </a:xfrm>
          <a:prstGeom prst="rect">
            <a:avLst/>
          </a:prstGeom>
          <a:solidFill>
            <a:srgbClr val="2012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0"/>
          <p:cNvSpPr/>
          <p:nvPr/>
        </p:nvSpPr>
        <p:spPr>
          <a:xfrm>
            <a:off x="4861626" y="865330"/>
            <a:ext cx="676200" cy="388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0"/>
          <p:cNvSpPr txBox="1"/>
          <p:nvPr/>
        </p:nvSpPr>
        <p:spPr>
          <a:xfrm>
            <a:off x="679975" y="109609"/>
            <a:ext cx="3942600" cy="5694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Swiss Non-Profit Ecosystem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61" name="Google Shape;261;p30"/>
          <p:cNvSpPr txBox="1"/>
          <p:nvPr/>
        </p:nvSpPr>
        <p:spPr>
          <a:xfrm>
            <a:off x="4622575" y="109609"/>
            <a:ext cx="3841500" cy="5694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Swiss For-Profit Ecosystem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262" name="Google Shape;262;p30"/>
          <p:cNvGrpSpPr/>
          <p:nvPr/>
        </p:nvGrpSpPr>
        <p:grpSpPr>
          <a:xfrm>
            <a:off x="4575630" y="1102021"/>
            <a:ext cx="3972945" cy="3291281"/>
            <a:chOff x="3191618" y="678876"/>
            <a:chExt cx="4040831" cy="3440963"/>
          </a:xfrm>
        </p:grpSpPr>
        <p:grpSp>
          <p:nvGrpSpPr>
            <p:cNvPr id="263" name="Google Shape;263;p30"/>
            <p:cNvGrpSpPr/>
            <p:nvPr/>
          </p:nvGrpSpPr>
          <p:grpSpPr>
            <a:xfrm>
              <a:off x="3191618" y="782637"/>
              <a:ext cx="4040831" cy="3337201"/>
              <a:chOff x="3221425" y="394705"/>
              <a:chExt cx="4351062" cy="3614819"/>
            </a:xfrm>
          </p:grpSpPr>
          <p:pic>
            <p:nvPicPr>
              <p:cNvPr id="264" name="Google Shape;264;p30"/>
              <p:cNvPicPr preferRelativeResize="0"/>
              <p:nvPr/>
            </p:nvPicPr>
            <p:blipFill rotWithShape="1">
              <a:blip r:embed="rId3">
                <a:alphaModFix/>
              </a:blip>
              <a:srcRect l="50078" r="2624" b="20760"/>
              <a:stretch/>
            </p:blipFill>
            <p:spPr>
              <a:xfrm>
                <a:off x="3221425" y="394705"/>
                <a:ext cx="4078112" cy="361481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65" name="Google Shape;265;p30"/>
              <p:cNvSpPr/>
              <p:nvPr/>
            </p:nvSpPr>
            <p:spPr>
              <a:xfrm>
                <a:off x="5771588" y="3336423"/>
                <a:ext cx="1800900" cy="6597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6" name="Google Shape;266;p30"/>
            <p:cNvSpPr/>
            <p:nvPr/>
          </p:nvSpPr>
          <p:spPr>
            <a:xfrm>
              <a:off x="3488107" y="678876"/>
              <a:ext cx="693000" cy="411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30"/>
          <p:cNvGrpSpPr/>
          <p:nvPr/>
        </p:nvGrpSpPr>
        <p:grpSpPr>
          <a:xfrm>
            <a:off x="683449" y="1102020"/>
            <a:ext cx="4123765" cy="3335488"/>
            <a:chOff x="607250" y="870366"/>
            <a:chExt cx="4254375" cy="3441131"/>
          </a:xfrm>
        </p:grpSpPr>
        <p:pic>
          <p:nvPicPr>
            <p:cNvPr id="268" name="Google Shape;268;p30"/>
            <p:cNvPicPr preferRelativeResize="0"/>
            <p:nvPr/>
          </p:nvPicPr>
          <p:blipFill rotWithShape="1">
            <a:blip r:embed="rId3">
              <a:alphaModFix/>
            </a:blip>
            <a:srcRect r="50054" b="21654"/>
            <a:stretch/>
          </p:blipFill>
          <p:spPr>
            <a:xfrm>
              <a:off x="727825" y="941227"/>
              <a:ext cx="3902101" cy="3118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30"/>
            <p:cNvSpPr/>
            <p:nvPr/>
          </p:nvSpPr>
          <p:spPr>
            <a:xfrm>
              <a:off x="3229625" y="3490096"/>
              <a:ext cx="1632000" cy="821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>
              <a:off x="607250" y="870366"/>
              <a:ext cx="1138500" cy="3342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1" name="Google Shape;271;p30"/>
          <p:cNvPicPr preferRelativeResize="0"/>
          <p:nvPr/>
        </p:nvPicPr>
        <p:blipFill rotWithShape="1">
          <a:blip r:embed="rId3">
            <a:alphaModFix/>
          </a:blip>
          <a:srcRect t="78001"/>
          <a:stretch/>
        </p:blipFill>
        <p:spPr>
          <a:xfrm>
            <a:off x="679975" y="4088034"/>
            <a:ext cx="7864850" cy="905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2" name="Google Shape;272;p30"/>
          <p:cNvCxnSpPr/>
          <p:nvPr/>
        </p:nvCxnSpPr>
        <p:spPr>
          <a:xfrm>
            <a:off x="4624200" y="109200"/>
            <a:ext cx="7500" cy="4431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3" name="Google Shape;273;p30"/>
          <p:cNvSpPr txBox="1"/>
          <p:nvPr/>
        </p:nvSpPr>
        <p:spPr>
          <a:xfrm>
            <a:off x="679975" y="679009"/>
            <a:ext cx="3942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Lower multi-SDG connectivity 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4622575" y="690109"/>
            <a:ext cx="384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Lexend"/>
                <a:ea typeface="Lexend"/>
                <a:cs typeface="Lexend"/>
                <a:sym typeface="Lexend"/>
              </a:rPr>
              <a:t>Higher multi-SDG connectivity </a:t>
            </a:r>
            <a:endParaRPr sz="1200"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75" name="Google Shape;275;p30"/>
          <p:cNvPicPr preferRelativeResize="0"/>
          <p:nvPr/>
        </p:nvPicPr>
        <p:blipFill rotWithShape="1">
          <a:blip r:embed="rId4">
            <a:alphaModFix/>
          </a:blip>
          <a:srcRect t="3074" b="25583"/>
          <a:stretch/>
        </p:blipFill>
        <p:spPr>
          <a:xfrm>
            <a:off x="7991700" y="177575"/>
            <a:ext cx="967800" cy="10101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76" name="Google Shape;276;p30"/>
          <p:cNvSpPr/>
          <p:nvPr/>
        </p:nvSpPr>
        <p:spPr>
          <a:xfrm>
            <a:off x="2247350" y="1736799"/>
            <a:ext cx="4748400" cy="1545000"/>
          </a:xfrm>
          <a:prstGeom prst="rect">
            <a:avLst/>
          </a:prstGeom>
          <a:solidFill>
            <a:srgbClr val="1A366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>
                <a:solidFill>
                  <a:schemeClr val="lt1"/>
                </a:solidFill>
              </a:rPr>
              <a:t>Turn the Invisible Visible</a:t>
            </a:r>
            <a:endParaRPr sz="2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550" y="992325"/>
            <a:ext cx="7750700" cy="3881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1"/>
          <p:cNvPicPr preferRelativeResize="0"/>
          <p:nvPr/>
        </p:nvPicPr>
        <p:blipFill rotWithShape="1">
          <a:blip r:embed="rId4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1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Partnerships Recommendation System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284" name="Google Shape;284;p31"/>
          <p:cNvPicPr preferRelativeResize="0"/>
          <p:nvPr/>
        </p:nvPicPr>
        <p:blipFill rotWithShape="1">
          <a:blip r:embed="rId5">
            <a:alphaModFix/>
          </a:blip>
          <a:srcRect t="3074" b="25583"/>
          <a:stretch/>
        </p:blipFill>
        <p:spPr>
          <a:xfrm>
            <a:off x="7991700" y="177575"/>
            <a:ext cx="967800" cy="10101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11700" y="-18500"/>
            <a:ext cx="8520600" cy="698700"/>
          </a:xfrm>
          <a:prstGeom prst="rect">
            <a:avLst/>
          </a:prstGeom>
          <a:effectLst>
            <a:outerShdw blurRad="400050" dist="19050" dir="540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The Speakers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00" y="829466"/>
            <a:ext cx="1347600" cy="1347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5">
            <a:alphaModFix/>
          </a:blip>
          <a:srcRect t="3074" b="25583"/>
          <a:stretch/>
        </p:blipFill>
        <p:spPr>
          <a:xfrm>
            <a:off x="5130675" y="885566"/>
            <a:ext cx="1237800" cy="129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10657" y="835324"/>
            <a:ext cx="1347600" cy="134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 rotWithShape="1">
          <a:blip r:embed="rId7">
            <a:alphaModFix/>
          </a:blip>
          <a:srcRect l="10469" r="12719" b="22773"/>
          <a:stretch/>
        </p:blipFill>
        <p:spPr>
          <a:xfrm>
            <a:off x="2788500" y="822266"/>
            <a:ext cx="1347600" cy="1354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8">
            <a:alphaModFix/>
          </a:blip>
          <a:srcRect l="16675" r="16675"/>
          <a:stretch/>
        </p:blipFill>
        <p:spPr>
          <a:xfrm>
            <a:off x="2715563" y="3801841"/>
            <a:ext cx="1291500" cy="129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4007063" y="3920191"/>
            <a:ext cx="25176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Moderator</a:t>
            </a:r>
            <a:endParaRPr sz="16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Prof. Giuseppe Ugazio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Head of Behavioral Philanthropy Lab</a:t>
            </a:r>
            <a:endParaRPr sz="11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University of Geneva</a:t>
            </a:r>
            <a:endParaRPr sz="11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118050" y="2177066"/>
            <a:ext cx="2178900" cy="908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Dr. Sevda Kilicalp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B457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Head of Research &amp;</a:t>
            </a:r>
            <a:endParaRPr sz="1100">
              <a:solidFill>
                <a:srgbClr val="0B457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B457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Knowledge Development</a:t>
            </a:r>
            <a:endParaRPr sz="1100">
              <a:solidFill>
                <a:srgbClr val="0B457A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B457A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PHILEA</a:t>
            </a:r>
            <a:endParaRPr sz="11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2296975" y="2168941"/>
            <a:ext cx="2310300" cy="9081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Julia Litofcenko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B457A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PhD Student</a:t>
            </a:r>
            <a:endParaRPr sz="1100">
              <a:solidFill>
                <a:srgbClr val="0B457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Institute for NonProfit Management</a:t>
            </a:r>
            <a:endParaRPr sz="11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WU Vienna</a:t>
            </a:r>
            <a:endParaRPr sz="11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745625" y="2192516"/>
            <a:ext cx="2007900" cy="8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Dr. Lucia Gomez Tejeiro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AI &amp; Data Science </a:t>
            </a:r>
            <a:endParaRPr sz="11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Postdoctoral Researcher </a:t>
            </a:r>
            <a:endParaRPr sz="11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University of Geneva</a:t>
            </a:r>
            <a:endParaRPr sz="11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876125" y="2177066"/>
            <a:ext cx="2038200" cy="8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Maria Tudor</a:t>
            </a:r>
            <a:endParaRPr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AI &amp; Philanthropy </a:t>
            </a:r>
            <a:endParaRPr sz="11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Research Assistant</a:t>
            </a:r>
            <a:endParaRPr sz="11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rPr>
              <a:t>University of Geneva</a:t>
            </a:r>
            <a:endParaRPr sz="1100">
              <a:solidFill>
                <a:srgbClr val="07376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5" name="Google Shape;75;p14"/>
          <p:cNvCxnSpPr/>
          <p:nvPr/>
        </p:nvCxnSpPr>
        <p:spPr>
          <a:xfrm>
            <a:off x="-15325" y="3258349"/>
            <a:ext cx="9182700" cy="0"/>
          </a:xfrm>
          <a:prstGeom prst="straightConnector1">
            <a:avLst/>
          </a:prstGeom>
          <a:noFill/>
          <a:ln w="9525" cap="flat" cmpd="sng">
            <a:solidFill>
              <a:srgbClr val="0B5394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32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025" y="118050"/>
            <a:ext cx="924600" cy="924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91" name="Google Shape;291;p32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About Philea 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92" name="Google Shape;292;p32"/>
          <p:cNvSpPr txBox="1"/>
          <p:nvPr/>
        </p:nvSpPr>
        <p:spPr>
          <a:xfrm>
            <a:off x="453000" y="953050"/>
            <a:ext cx="80745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7465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Vision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full potential of philanthropy to co-shape and support a pluralistic, just and resilient society centered in people and planet.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746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Mission</a:t>
            </a: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enable, encourage, empower the philanthropic community to build a better today and tomorrow.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Together we…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Co-create knowledge and learn from effective practices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 around current and emerging issues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Enable environments for good.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-GB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figures Philea 2023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thematic </a:t>
            </a: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networks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(democracy, equality, climate + transversal, etc.)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communities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practice (operational professionals, communication leaders, financial investors,etc.)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35+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person </a:t>
            </a: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events</a:t>
            </a:r>
            <a:endParaRPr sz="1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10+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knowledge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pieces &amp; publications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Members: </a:t>
            </a: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200+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foundations, </a:t>
            </a: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 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National Associations, </a:t>
            </a: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48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affiliate members (</a:t>
            </a: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different countries)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4.6M in 2022 with 6.1% projected growth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○"/>
            </a:pPr>
            <a:r>
              <a:rPr lang="en-GB" sz="1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</a:t>
            </a:r>
            <a:r>
              <a:rPr lang="en-GB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staff members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" name="Google Shape;297;p33"/>
          <p:cNvGraphicFramePr/>
          <p:nvPr/>
        </p:nvGraphicFramePr>
        <p:xfrm>
          <a:off x="143975" y="1012975"/>
          <a:ext cx="8754850" cy="3797862"/>
        </p:xfrm>
        <a:graphic>
          <a:graphicData uri="http://schemas.openxmlformats.org/drawingml/2006/table">
            <a:tbl>
              <a:tblPr>
                <a:noFill/>
                <a:tableStyleId>{93C9677C-3F3C-4795-BA3D-613178479A23}</a:tableStyleId>
              </a:tblPr>
              <a:tblGrid>
                <a:gridCol w="435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Current situation</a:t>
                      </a:r>
                      <a:endParaRPr sz="16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457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Aspirations for future</a:t>
                      </a:r>
                      <a:endParaRPr sz="1600" b="1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B4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Manual matching using CRM and keyword search.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Intelligent member </a:t>
                      </a:r>
                      <a:r>
                        <a:rPr lang="en-GB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matching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 of digital platforms, each with limitations. Difficult to track discussions and identify contributors.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Enhanced </a:t>
                      </a:r>
                      <a:r>
                        <a:rPr lang="en-GB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networking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platforms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limited capabilities for language translation, transcription, and project management</a:t>
                      </a:r>
                      <a:endParaRPr sz="1200"/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AI-powered virtual</a:t>
                      </a:r>
                      <a:r>
                        <a:rPr lang="en-GB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collaboration 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tools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CRM systems with manual data entry and segmentation.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 analysis of member data for personalized </a:t>
                      </a:r>
                      <a:r>
                        <a:rPr lang="en-GB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communication 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and tailored partnership opportunities.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Difficulty in collecting and updating real-time information during crises. Manual data collection and updates.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 algorithms monitoring industry news and providing </a:t>
                      </a:r>
                      <a:r>
                        <a:rPr lang="en-GB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real-time updates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notifications for relevant partnerships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0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Reliance on manual surveys, limited interaction between data sets, different classification systems used.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 analysis of large datasets to extract insights, understand preferences, and provide </a:t>
                      </a:r>
                      <a:r>
                        <a:rPr lang="en-GB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data-driven recommendations.</a:t>
                      </a:r>
                      <a:endParaRPr sz="12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56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Descriptive analysis of past funding allocations, limited guidance for future trends and funding decisions.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 </a:t>
                      </a:r>
                      <a:r>
                        <a:rPr lang="en-GB" sz="12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predictive models </a:t>
                      </a:r>
                      <a:r>
                        <a:rPr lang="en-GB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leveraging historical data and factors to forecast and guide funding strategies.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98" name="Google Shape;298;p33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3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AI for Promoting Philanthropic Partnerships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00" name="Google Shape;30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025" y="63000"/>
            <a:ext cx="924600" cy="924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/>
          <p:nvPr/>
        </p:nvSpPr>
        <p:spPr>
          <a:xfrm>
            <a:off x="1092550" y="1501375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Convergence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&amp;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Partnerships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6" name="Google Shape;306;p34"/>
          <p:cNvSpPr/>
          <p:nvPr/>
        </p:nvSpPr>
        <p:spPr>
          <a:xfrm>
            <a:off x="3708600" y="1501400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AI Use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in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Philanthropy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07" name="Google Shape;307;p34"/>
          <p:cNvSpPr/>
          <p:nvPr/>
        </p:nvSpPr>
        <p:spPr>
          <a:xfrm>
            <a:off x="6324650" y="1501400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AI Ethics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&amp;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Inclusion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08" name="Google Shape;3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301" y="1681674"/>
            <a:ext cx="507300" cy="5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1617922" y="3090446"/>
            <a:ext cx="676082" cy="67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5300" y="3225963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5300" y="1668612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8497" y="1635750"/>
            <a:ext cx="599100" cy="59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4199" y="3225986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4"/>
          <p:cNvPicPr preferRelativeResize="0"/>
          <p:nvPr/>
        </p:nvPicPr>
        <p:blipFill rotWithShape="1">
          <a:blip r:embed="rId9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 txBox="1"/>
          <p:nvPr/>
        </p:nvSpPr>
        <p:spPr>
          <a:xfrm>
            <a:off x="347550" y="26100"/>
            <a:ext cx="84489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Panel Outline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16" name="Google Shape;316;p34"/>
          <p:cNvSpPr/>
          <p:nvPr/>
        </p:nvSpPr>
        <p:spPr>
          <a:xfrm>
            <a:off x="3010325" y="2644425"/>
            <a:ext cx="507300" cy="148200"/>
          </a:xfrm>
          <a:prstGeom prst="chevron">
            <a:avLst>
              <a:gd name="adj" fmla="val 50000"/>
            </a:avLst>
          </a:prstGeom>
          <a:solidFill>
            <a:srgbClr val="36648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4"/>
          <p:cNvSpPr/>
          <p:nvPr/>
        </p:nvSpPr>
        <p:spPr>
          <a:xfrm>
            <a:off x="5626375" y="2644425"/>
            <a:ext cx="507300" cy="148200"/>
          </a:xfrm>
          <a:prstGeom prst="chevron">
            <a:avLst>
              <a:gd name="adj" fmla="val 50000"/>
            </a:avLst>
          </a:prstGeom>
          <a:solidFill>
            <a:srgbClr val="36648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8" name="Google Shape;318;p34"/>
          <p:cNvPicPr preferRelativeResize="0"/>
          <p:nvPr/>
        </p:nvPicPr>
        <p:blipFill rotWithShape="1">
          <a:blip r:embed="rId10">
            <a:alphaModFix/>
          </a:blip>
          <a:srcRect l="17609" t="38346" r="17388" b="38379"/>
          <a:stretch/>
        </p:blipFill>
        <p:spPr>
          <a:xfrm>
            <a:off x="0" y="4654647"/>
            <a:ext cx="2427300" cy="48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4"/>
          <p:cNvPicPr preferRelativeResize="0"/>
          <p:nvPr/>
        </p:nvPicPr>
        <p:blipFill rotWithShape="1">
          <a:blip r:embed="rId11">
            <a:alphaModFix/>
          </a:blip>
          <a:srcRect t="10496" b="13161"/>
          <a:stretch/>
        </p:blipFill>
        <p:spPr>
          <a:xfrm>
            <a:off x="7649225" y="4497000"/>
            <a:ext cx="1494775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4"/>
          <p:cNvPicPr preferRelativeResize="0"/>
          <p:nvPr/>
        </p:nvPicPr>
        <p:blipFill rotWithShape="1">
          <a:blip r:embed="rId12">
            <a:alphaModFix/>
          </a:blip>
          <a:srcRect l="5533" t="10966" r="5506" b="7441"/>
          <a:stretch/>
        </p:blipFill>
        <p:spPr>
          <a:xfrm>
            <a:off x="3667813" y="4654650"/>
            <a:ext cx="1808375" cy="4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4"/>
          <p:cNvPicPr preferRelativeResize="0"/>
          <p:nvPr/>
        </p:nvPicPr>
        <p:blipFill rotWithShape="1">
          <a:blip r:embed="rId13">
            <a:alphaModFix/>
          </a:blip>
          <a:srcRect l="16675" r="16675"/>
          <a:stretch/>
        </p:blipFill>
        <p:spPr>
          <a:xfrm>
            <a:off x="7871101" y="209775"/>
            <a:ext cx="961200" cy="961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5"/>
          <p:cNvSpPr/>
          <p:nvPr/>
        </p:nvSpPr>
        <p:spPr>
          <a:xfrm>
            <a:off x="3708600" y="1505547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24527B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Survey Results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Europe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Switzerland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27" name="Google Shape;327;p35"/>
          <p:cNvSpPr/>
          <p:nvPr/>
        </p:nvSpPr>
        <p:spPr>
          <a:xfrm>
            <a:off x="1092550" y="1505547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Convergence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&amp;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Partnerships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8" name="Google Shape;328;p35"/>
          <p:cNvSpPr/>
          <p:nvPr/>
        </p:nvSpPr>
        <p:spPr>
          <a:xfrm>
            <a:off x="6324650" y="1505572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AI Ethics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&amp;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Inclusion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329" name="Google Shape;3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301" y="1685846"/>
            <a:ext cx="507300" cy="5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1617922" y="3094618"/>
            <a:ext cx="676082" cy="67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8497" y="1639922"/>
            <a:ext cx="599100" cy="59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4199" y="3230159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5"/>
          <p:cNvPicPr preferRelativeResize="0"/>
          <p:nvPr/>
        </p:nvPicPr>
        <p:blipFill rotWithShape="1">
          <a:blip r:embed="rId7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5"/>
          <p:cNvSpPr txBox="1"/>
          <p:nvPr/>
        </p:nvSpPr>
        <p:spPr>
          <a:xfrm>
            <a:off x="347550" y="26100"/>
            <a:ext cx="84489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AI in Philanthropy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5" name="Google Shape;335;p35"/>
          <p:cNvSpPr/>
          <p:nvPr/>
        </p:nvSpPr>
        <p:spPr>
          <a:xfrm>
            <a:off x="3010325" y="2648597"/>
            <a:ext cx="507300" cy="148200"/>
          </a:xfrm>
          <a:prstGeom prst="chevron">
            <a:avLst>
              <a:gd name="adj" fmla="val 50000"/>
            </a:avLst>
          </a:prstGeom>
          <a:solidFill>
            <a:srgbClr val="36648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35"/>
          <p:cNvSpPr/>
          <p:nvPr/>
        </p:nvSpPr>
        <p:spPr>
          <a:xfrm>
            <a:off x="5626375" y="2648597"/>
            <a:ext cx="507300" cy="148200"/>
          </a:xfrm>
          <a:prstGeom prst="chevron">
            <a:avLst>
              <a:gd name="adj" fmla="val 50000"/>
            </a:avLst>
          </a:prstGeom>
          <a:solidFill>
            <a:srgbClr val="36648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7" name="Google Shape;337;p35"/>
          <p:cNvPicPr preferRelativeResize="0"/>
          <p:nvPr/>
        </p:nvPicPr>
        <p:blipFill rotWithShape="1">
          <a:blip r:embed="rId8">
            <a:alphaModFix/>
          </a:blip>
          <a:srcRect l="17609" t="38346" r="17388" b="38379"/>
          <a:stretch/>
        </p:blipFill>
        <p:spPr>
          <a:xfrm>
            <a:off x="0" y="4654647"/>
            <a:ext cx="2427300" cy="48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5"/>
          <p:cNvPicPr preferRelativeResize="0"/>
          <p:nvPr/>
        </p:nvPicPr>
        <p:blipFill rotWithShape="1">
          <a:blip r:embed="rId9">
            <a:alphaModFix/>
          </a:blip>
          <a:srcRect t="10496" b="13161"/>
          <a:stretch/>
        </p:blipFill>
        <p:spPr>
          <a:xfrm>
            <a:off x="7649225" y="4497000"/>
            <a:ext cx="1494775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5"/>
          <p:cNvPicPr preferRelativeResize="0"/>
          <p:nvPr/>
        </p:nvPicPr>
        <p:blipFill rotWithShape="1">
          <a:blip r:embed="rId10">
            <a:alphaModFix/>
          </a:blip>
          <a:srcRect l="5533" t="10966" r="5506" b="7441"/>
          <a:stretch/>
        </p:blipFill>
        <p:spPr>
          <a:xfrm>
            <a:off x="3667813" y="4654650"/>
            <a:ext cx="1808375" cy="4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5"/>
          <p:cNvPicPr preferRelativeResize="0"/>
          <p:nvPr/>
        </p:nvPicPr>
        <p:blipFill rotWithShape="1">
          <a:blip r:embed="rId11">
            <a:alphaModFix/>
          </a:blip>
          <a:srcRect l="16675" r="16675"/>
          <a:stretch/>
        </p:blipFill>
        <p:spPr>
          <a:xfrm>
            <a:off x="7871101" y="209775"/>
            <a:ext cx="961200" cy="961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36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025" y="118050"/>
            <a:ext cx="1069500" cy="106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7" name="Google Shape;347;p36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European Survey on AI in Philanthropy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grpSp>
        <p:nvGrpSpPr>
          <p:cNvPr id="348" name="Google Shape;348;p36"/>
          <p:cNvGrpSpPr/>
          <p:nvPr/>
        </p:nvGrpSpPr>
        <p:grpSpPr>
          <a:xfrm>
            <a:off x="2576375" y="1647625"/>
            <a:ext cx="3275575" cy="3116150"/>
            <a:chOff x="5763650" y="1782200"/>
            <a:chExt cx="3275575" cy="3116150"/>
          </a:xfrm>
        </p:grpSpPr>
        <p:pic>
          <p:nvPicPr>
            <p:cNvPr id="349" name="Google Shape;349;p36"/>
            <p:cNvPicPr preferRelativeResize="0"/>
            <p:nvPr/>
          </p:nvPicPr>
          <p:blipFill rotWithShape="1">
            <a:blip r:embed="rId5">
              <a:alphaModFix/>
            </a:blip>
            <a:srcRect l="24425" r="22865"/>
            <a:stretch/>
          </p:blipFill>
          <p:spPr>
            <a:xfrm>
              <a:off x="5763650" y="1782200"/>
              <a:ext cx="3237874" cy="3116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36"/>
            <p:cNvSpPr/>
            <p:nvPr/>
          </p:nvSpPr>
          <p:spPr>
            <a:xfrm>
              <a:off x="8448825" y="4713475"/>
              <a:ext cx="590400" cy="1434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highlight>
                  <a:schemeClr val="lt1"/>
                </a:highlight>
              </a:endParaRPr>
            </a:p>
          </p:txBody>
        </p:sp>
      </p:grpSp>
      <p:pic>
        <p:nvPicPr>
          <p:cNvPr id="351" name="Google Shape;351;p36"/>
          <p:cNvPicPr preferRelativeResize="0"/>
          <p:nvPr/>
        </p:nvPicPr>
        <p:blipFill rotWithShape="1">
          <a:blip r:embed="rId5">
            <a:alphaModFix/>
          </a:blip>
          <a:srcRect l="67378" t="90259"/>
          <a:stretch/>
        </p:blipFill>
        <p:spPr>
          <a:xfrm>
            <a:off x="3848075" y="4763775"/>
            <a:ext cx="2003875" cy="303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6"/>
          <p:cNvSpPr txBox="1"/>
          <p:nvPr/>
        </p:nvSpPr>
        <p:spPr>
          <a:xfrm>
            <a:off x="1528713" y="954325"/>
            <a:ext cx="59805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Char char="●"/>
            </a:pPr>
            <a:r>
              <a:rPr lang="en-GB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By: Philea and Fondazione Compagnia di San Paolo in May 2023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Snowball sampling – Philea Data Science Group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048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23 philanthropic organisations replied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37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025" y="118050"/>
            <a:ext cx="1069500" cy="106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9" name="Google Shape;359;p37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European Survey on AI in Philanthropy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60" name="Google Shape;360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6150" y="1097700"/>
            <a:ext cx="7371700" cy="337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7"/>
          <p:cNvPicPr preferRelativeResize="0"/>
          <p:nvPr/>
        </p:nvPicPr>
        <p:blipFill rotWithShape="1">
          <a:blip r:embed="rId6">
            <a:alphaModFix/>
          </a:blip>
          <a:srcRect l="17609" t="38346" r="17388" b="38379"/>
          <a:stretch/>
        </p:blipFill>
        <p:spPr>
          <a:xfrm>
            <a:off x="0" y="4654647"/>
            <a:ext cx="2427300" cy="488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38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025" y="118050"/>
            <a:ext cx="1069500" cy="106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8" name="Google Shape;368;p38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European Survey on AI in Philanthropy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69" name="Google Shape;369;p38"/>
          <p:cNvPicPr preferRelativeResize="0"/>
          <p:nvPr/>
        </p:nvPicPr>
        <p:blipFill rotWithShape="1">
          <a:blip r:embed="rId5">
            <a:alphaModFix/>
          </a:blip>
          <a:srcRect l="17609" t="38346" r="17388" b="38379"/>
          <a:stretch/>
        </p:blipFill>
        <p:spPr>
          <a:xfrm>
            <a:off x="0" y="4654647"/>
            <a:ext cx="2427300" cy="48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188" y="1057200"/>
            <a:ext cx="7627225" cy="3597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9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025" y="118050"/>
            <a:ext cx="1069500" cy="106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7" name="Google Shape;377;p39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European Survey on AI in Philanthropy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78" name="Google Shape;378;p39"/>
          <p:cNvPicPr preferRelativeResize="0"/>
          <p:nvPr/>
        </p:nvPicPr>
        <p:blipFill rotWithShape="1">
          <a:blip r:embed="rId5">
            <a:alphaModFix/>
          </a:blip>
          <a:srcRect l="17609" t="38346" r="17388" b="38379"/>
          <a:stretch/>
        </p:blipFill>
        <p:spPr>
          <a:xfrm>
            <a:off x="0" y="4654647"/>
            <a:ext cx="2427300" cy="48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725" y="1036275"/>
            <a:ext cx="7627223" cy="349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40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025" y="118050"/>
            <a:ext cx="1069500" cy="106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86" name="Google Shape;386;p40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European Survey on AI in Philanthropy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87" name="Google Shape;387;p40"/>
          <p:cNvPicPr preferRelativeResize="0"/>
          <p:nvPr/>
        </p:nvPicPr>
        <p:blipFill rotWithShape="1">
          <a:blip r:embed="rId5">
            <a:alphaModFix/>
          </a:blip>
          <a:srcRect l="17609" t="38346" r="17388" b="38379"/>
          <a:stretch/>
        </p:blipFill>
        <p:spPr>
          <a:xfrm>
            <a:off x="0" y="4654647"/>
            <a:ext cx="2427300" cy="48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0025" y="1111650"/>
            <a:ext cx="6891539" cy="3651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41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025" y="118050"/>
            <a:ext cx="1069500" cy="106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95" name="Google Shape;395;p41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European Survey on AI in Philanthropy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396" name="Google Shape;396;p41"/>
          <p:cNvPicPr preferRelativeResize="0"/>
          <p:nvPr/>
        </p:nvPicPr>
        <p:blipFill rotWithShape="1">
          <a:blip r:embed="rId5">
            <a:alphaModFix/>
          </a:blip>
          <a:srcRect l="17609" t="38346" r="17388" b="38379"/>
          <a:stretch/>
        </p:blipFill>
        <p:spPr>
          <a:xfrm>
            <a:off x="0" y="4654647"/>
            <a:ext cx="2427300" cy="48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84800" y="1053150"/>
            <a:ext cx="7343318" cy="3651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375" y="919075"/>
            <a:ext cx="3979900" cy="39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311700" y="-18500"/>
            <a:ext cx="8520600" cy="698700"/>
          </a:xfrm>
          <a:prstGeom prst="rect">
            <a:avLst/>
          </a:prstGeom>
          <a:effectLst>
            <a:outerShdw blurRad="400050" dist="19050" dir="540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Are you familiar with AI?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2782550" y="4570050"/>
            <a:ext cx="3246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https://www.menti.com/alk4wy7748nh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5">
            <a:alphaModFix/>
          </a:blip>
          <a:srcRect l="16675" r="16675"/>
          <a:stretch/>
        </p:blipFill>
        <p:spPr>
          <a:xfrm>
            <a:off x="7871101" y="209775"/>
            <a:ext cx="961200" cy="961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2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2" title="Chart"/>
          <p:cNvPicPr preferRelativeResize="0"/>
          <p:nvPr/>
        </p:nvPicPr>
        <p:blipFill rotWithShape="1">
          <a:blip r:embed="rId4">
            <a:alphaModFix/>
          </a:blip>
          <a:srcRect r="20948"/>
          <a:stretch/>
        </p:blipFill>
        <p:spPr>
          <a:xfrm>
            <a:off x="352550" y="1752250"/>
            <a:ext cx="2740156" cy="26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2" title="Chart"/>
          <p:cNvPicPr preferRelativeResize="0"/>
          <p:nvPr/>
        </p:nvPicPr>
        <p:blipFill rotWithShape="1">
          <a:blip r:embed="rId5">
            <a:alphaModFix/>
          </a:blip>
          <a:srcRect r="28713"/>
          <a:stretch/>
        </p:blipFill>
        <p:spPr>
          <a:xfrm>
            <a:off x="4720504" y="1704600"/>
            <a:ext cx="2889720" cy="27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42"/>
          <p:cNvSpPr txBox="1"/>
          <p:nvPr/>
        </p:nvSpPr>
        <p:spPr>
          <a:xfrm>
            <a:off x="0" y="1000400"/>
            <a:ext cx="4572000" cy="4926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457A"/>
                </a:solidFill>
                <a:latin typeface="Lexend"/>
                <a:ea typeface="Lexend"/>
                <a:cs typeface="Lexend"/>
                <a:sym typeface="Lexend"/>
              </a:rPr>
              <a:t>AI Usage</a:t>
            </a:r>
            <a:endParaRPr sz="2000">
              <a:solidFill>
                <a:srgbClr val="0B457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6" name="Google Shape;406;p42"/>
          <p:cNvSpPr txBox="1"/>
          <p:nvPr/>
        </p:nvSpPr>
        <p:spPr>
          <a:xfrm>
            <a:off x="-51550" y="657813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</a:rPr>
              <a:t>n = 84 swiss POs</a:t>
            </a:r>
            <a:endParaRPr sz="1100">
              <a:solidFill>
                <a:srgbClr val="666666"/>
              </a:solidFill>
            </a:endParaRPr>
          </a:p>
        </p:txBody>
      </p:sp>
      <p:sp>
        <p:nvSpPr>
          <p:cNvPr id="407" name="Google Shape;407;p42"/>
          <p:cNvSpPr txBox="1"/>
          <p:nvPr/>
        </p:nvSpPr>
        <p:spPr>
          <a:xfrm>
            <a:off x="4572050" y="1000400"/>
            <a:ext cx="4572000" cy="4926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457A"/>
                </a:solidFill>
                <a:highlight>
                  <a:schemeClr val="lt1"/>
                </a:highlight>
                <a:latin typeface="Lexend"/>
                <a:ea typeface="Lexend"/>
                <a:cs typeface="Lexend"/>
                <a:sym typeface="Lexend"/>
              </a:rPr>
              <a:t>Areas of AI Usage</a:t>
            </a:r>
            <a:endParaRPr sz="2000">
              <a:solidFill>
                <a:srgbClr val="0B457A"/>
              </a:solidFill>
              <a:highlight>
                <a:schemeClr val="lt1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08" name="Google Shape;408;p42" title="Chart"/>
          <p:cNvPicPr preferRelativeResize="0"/>
          <p:nvPr/>
        </p:nvPicPr>
        <p:blipFill rotWithShape="1">
          <a:blip r:embed="rId4">
            <a:alphaModFix/>
          </a:blip>
          <a:srcRect l="78559" r="-628" b="75128"/>
          <a:stretch/>
        </p:blipFill>
        <p:spPr>
          <a:xfrm>
            <a:off x="3127100" y="1807900"/>
            <a:ext cx="1041575" cy="90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2" title="Chart"/>
          <p:cNvPicPr preferRelativeResize="0"/>
          <p:nvPr/>
        </p:nvPicPr>
        <p:blipFill rotWithShape="1">
          <a:blip r:embed="rId5">
            <a:alphaModFix/>
          </a:blip>
          <a:srcRect l="72730" b="54537"/>
          <a:stretch/>
        </p:blipFill>
        <p:spPr>
          <a:xfrm>
            <a:off x="7682151" y="1722600"/>
            <a:ext cx="1335274" cy="1496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0" name="Google Shape;410;p42"/>
          <p:cNvCxnSpPr>
            <a:endCxn id="411" idx="0"/>
          </p:cNvCxnSpPr>
          <p:nvPr/>
        </p:nvCxnSpPr>
        <p:spPr>
          <a:xfrm>
            <a:off x="4572350" y="1005975"/>
            <a:ext cx="0" cy="363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2" name="Google Shape;412;p42"/>
          <p:cNvCxnSpPr/>
          <p:nvPr/>
        </p:nvCxnSpPr>
        <p:spPr>
          <a:xfrm>
            <a:off x="-7900" y="4640793"/>
            <a:ext cx="9160500" cy="75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1" name="Google Shape;411;p42"/>
          <p:cNvSpPr txBox="1"/>
          <p:nvPr/>
        </p:nvSpPr>
        <p:spPr>
          <a:xfrm>
            <a:off x="-7900" y="4645575"/>
            <a:ext cx="9160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Self-selection biases of organizations already interested in AI (which are more likely to respond) 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likely influence the results towards showing more adoption than actually present.</a:t>
            </a:r>
            <a:endParaRPr sz="1100"/>
          </a:p>
        </p:txBody>
      </p:sp>
      <p:sp>
        <p:nvSpPr>
          <p:cNvPr id="413" name="Google Shape;413;p42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Swiss Survey on AI in Philanthropy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14" name="Google Shape;414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0699" y="118580"/>
            <a:ext cx="833450" cy="82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2"/>
          <p:cNvPicPr preferRelativeResize="0"/>
          <p:nvPr/>
        </p:nvPicPr>
        <p:blipFill rotWithShape="1">
          <a:blip r:embed="rId7">
            <a:alphaModFix/>
          </a:blip>
          <a:srcRect t="3074" b="25583"/>
          <a:stretch/>
        </p:blipFill>
        <p:spPr>
          <a:xfrm>
            <a:off x="8088050" y="118600"/>
            <a:ext cx="795000" cy="829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43" title="Chart"/>
          <p:cNvPicPr preferRelativeResize="0"/>
          <p:nvPr/>
        </p:nvPicPr>
        <p:blipFill rotWithShape="1">
          <a:blip r:embed="rId3">
            <a:alphaModFix/>
          </a:blip>
          <a:srcRect r="29527"/>
          <a:stretch/>
        </p:blipFill>
        <p:spPr>
          <a:xfrm>
            <a:off x="199625" y="1903500"/>
            <a:ext cx="2920075" cy="282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3"/>
          <p:cNvPicPr preferRelativeResize="0"/>
          <p:nvPr/>
        </p:nvPicPr>
        <p:blipFill rotWithShape="1">
          <a:blip r:embed="rId4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3"/>
          <p:cNvPicPr preferRelativeResize="0"/>
          <p:nvPr/>
        </p:nvPicPr>
        <p:blipFill rotWithShape="1">
          <a:blip r:embed="rId5">
            <a:alphaModFix/>
          </a:blip>
          <a:srcRect l="23009" t="31093" r="15843" b="26247"/>
          <a:stretch/>
        </p:blipFill>
        <p:spPr>
          <a:xfrm>
            <a:off x="4572000" y="2117593"/>
            <a:ext cx="4571999" cy="227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3" title="Chart"/>
          <p:cNvPicPr preferRelativeResize="0"/>
          <p:nvPr/>
        </p:nvPicPr>
        <p:blipFill rotWithShape="1">
          <a:blip r:embed="rId3">
            <a:alphaModFix/>
          </a:blip>
          <a:srcRect l="71804" b="61593"/>
          <a:stretch/>
        </p:blipFill>
        <p:spPr>
          <a:xfrm>
            <a:off x="3021234" y="1747125"/>
            <a:ext cx="1445201" cy="1342551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3"/>
          <p:cNvSpPr txBox="1"/>
          <p:nvPr/>
        </p:nvSpPr>
        <p:spPr>
          <a:xfrm>
            <a:off x="0" y="1054788"/>
            <a:ext cx="4572000" cy="4926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457A"/>
                </a:solidFill>
                <a:latin typeface="Lexend"/>
                <a:ea typeface="Lexend"/>
                <a:cs typeface="Lexend"/>
                <a:sym typeface="Lexend"/>
              </a:rPr>
              <a:t>Desired type of AI Support</a:t>
            </a:r>
            <a:endParaRPr sz="2000">
              <a:solidFill>
                <a:srgbClr val="0B457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5" name="Google Shape;425;p43"/>
          <p:cNvSpPr txBox="1"/>
          <p:nvPr/>
        </p:nvSpPr>
        <p:spPr>
          <a:xfrm>
            <a:off x="4572000" y="1054788"/>
            <a:ext cx="4572000" cy="492600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457A"/>
                </a:solidFill>
                <a:latin typeface="Lexend"/>
                <a:ea typeface="Lexend"/>
                <a:cs typeface="Lexend"/>
                <a:sym typeface="Lexend"/>
              </a:rPr>
              <a:t>Areas of most seen potential</a:t>
            </a:r>
            <a:endParaRPr sz="2000">
              <a:solidFill>
                <a:srgbClr val="0B457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426" name="Google Shape;426;p43"/>
          <p:cNvCxnSpPr/>
          <p:nvPr/>
        </p:nvCxnSpPr>
        <p:spPr>
          <a:xfrm>
            <a:off x="4572000" y="1369800"/>
            <a:ext cx="0" cy="3773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7" name="Google Shape;427;p43"/>
          <p:cNvSpPr txBox="1"/>
          <p:nvPr/>
        </p:nvSpPr>
        <p:spPr>
          <a:xfrm>
            <a:off x="4572000" y="4774200"/>
            <a:ext cx="45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66666"/>
                </a:solidFill>
                <a:latin typeface="Lexend"/>
                <a:ea typeface="Lexend"/>
                <a:cs typeface="Lexend"/>
                <a:sym typeface="Lexend"/>
              </a:rPr>
              <a:t>Word cloud from qualitative responses</a:t>
            </a:r>
            <a:endParaRPr sz="1200">
              <a:solidFill>
                <a:srgbClr val="666666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8" name="Google Shape;428;p43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Swiss Survey on AI in Philanthropy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29" name="Google Shape;429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00699" y="118580"/>
            <a:ext cx="833450" cy="82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3"/>
          <p:cNvPicPr preferRelativeResize="0"/>
          <p:nvPr/>
        </p:nvPicPr>
        <p:blipFill rotWithShape="1">
          <a:blip r:embed="rId7">
            <a:alphaModFix/>
          </a:blip>
          <a:srcRect t="3074" b="25583"/>
          <a:stretch/>
        </p:blipFill>
        <p:spPr>
          <a:xfrm>
            <a:off x="8088050" y="118600"/>
            <a:ext cx="795000" cy="829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4"/>
          <p:cNvSpPr/>
          <p:nvPr/>
        </p:nvSpPr>
        <p:spPr>
          <a:xfrm>
            <a:off x="1092550" y="1501375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Convergence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&amp;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Partnerships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36" name="Google Shape;436;p44"/>
          <p:cNvSpPr/>
          <p:nvPr/>
        </p:nvSpPr>
        <p:spPr>
          <a:xfrm>
            <a:off x="3708600" y="1501400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AI Use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in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Philanthropy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37" name="Google Shape;437;p44"/>
          <p:cNvSpPr/>
          <p:nvPr/>
        </p:nvSpPr>
        <p:spPr>
          <a:xfrm>
            <a:off x="6324650" y="1501400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AI Ethics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&amp;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Inclusion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438" name="Google Shape;43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301" y="1681674"/>
            <a:ext cx="507300" cy="5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1617922" y="3090446"/>
            <a:ext cx="676082" cy="67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5300" y="3225963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5300" y="1668612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8497" y="1635750"/>
            <a:ext cx="599100" cy="59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4199" y="3225986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4"/>
          <p:cNvPicPr preferRelativeResize="0"/>
          <p:nvPr/>
        </p:nvPicPr>
        <p:blipFill rotWithShape="1">
          <a:blip r:embed="rId9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4"/>
          <p:cNvSpPr txBox="1"/>
          <p:nvPr/>
        </p:nvSpPr>
        <p:spPr>
          <a:xfrm>
            <a:off x="347550" y="26100"/>
            <a:ext cx="84489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Panel Outline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6" name="Google Shape;446;p44"/>
          <p:cNvSpPr/>
          <p:nvPr/>
        </p:nvSpPr>
        <p:spPr>
          <a:xfrm>
            <a:off x="3010325" y="2644425"/>
            <a:ext cx="507300" cy="148200"/>
          </a:xfrm>
          <a:prstGeom prst="chevron">
            <a:avLst>
              <a:gd name="adj" fmla="val 50000"/>
            </a:avLst>
          </a:prstGeom>
          <a:solidFill>
            <a:srgbClr val="36648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44"/>
          <p:cNvSpPr/>
          <p:nvPr/>
        </p:nvSpPr>
        <p:spPr>
          <a:xfrm>
            <a:off x="5626375" y="2644425"/>
            <a:ext cx="507300" cy="148200"/>
          </a:xfrm>
          <a:prstGeom prst="chevron">
            <a:avLst>
              <a:gd name="adj" fmla="val 50000"/>
            </a:avLst>
          </a:prstGeom>
          <a:solidFill>
            <a:srgbClr val="36648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8" name="Google Shape;448;p44"/>
          <p:cNvPicPr preferRelativeResize="0"/>
          <p:nvPr/>
        </p:nvPicPr>
        <p:blipFill rotWithShape="1">
          <a:blip r:embed="rId10">
            <a:alphaModFix/>
          </a:blip>
          <a:srcRect l="17609" t="38346" r="17388" b="38379"/>
          <a:stretch/>
        </p:blipFill>
        <p:spPr>
          <a:xfrm>
            <a:off x="0" y="4654647"/>
            <a:ext cx="2427300" cy="48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44"/>
          <p:cNvPicPr preferRelativeResize="0"/>
          <p:nvPr/>
        </p:nvPicPr>
        <p:blipFill rotWithShape="1">
          <a:blip r:embed="rId11">
            <a:alphaModFix/>
          </a:blip>
          <a:srcRect t="10496" b="13161"/>
          <a:stretch/>
        </p:blipFill>
        <p:spPr>
          <a:xfrm>
            <a:off x="7649225" y="4497000"/>
            <a:ext cx="1494775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4"/>
          <p:cNvPicPr preferRelativeResize="0"/>
          <p:nvPr/>
        </p:nvPicPr>
        <p:blipFill rotWithShape="1">
          <a:blip r:embed="rId12">
            <a:alphaModFix/>
          </a:blip>
          <a:srcRect l="5533" t="10966" r="5506" b="7441"/>
          <a:stretch/>
        </p:blipFill>
        <p:spPr>
          <a:xfrm>
            <a:off x="3667813" y="4654650"/>
            <a:ext cx="1808375" cy="4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4"/>
          <p:cNvPicPr preferRelativeResize="0"/>
          <p:nvPr/>
        </p:nvPicPr>
        <p:blipFill rotWithShape="1">
          <a:blip r:embed="rId13">
            <a:alphaModFix/>
          </a:blip>
          <a:srcRect l="16675" r="16675"/>
          <a:stretch/>
        </p:blipFill>
        <p:spPr>
          <a:xfrm>
            <a:off x="7871101" y="209775"/>
            <a:ext cx="961200" cy="961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5"/>
          <p:cNvSpPr/>
          <p:nvPr/>
        </p:nvSpPr>
        <p:spPr>
          <a:xfrm>
            <a:off x="6324650" y="1510425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24527B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AI Biases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Inclusion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</a:rPr>
              <a:t>Trust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57" name="Google Shape;457;p45"/>
          <p:cNvSpPr/>
          <p:nvPr/>
        </p:nvSpPr>
        <p:spPr>
          <a:xfrm>
            <a:off x="1092550" y="1501375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Convergence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&amp;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Partnerships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458" name="Google Shape;458;p45"/>
          <p:cNvSpPr/>
          <p:nvPr/>
        </p:nvSpPr>
        <p:spPr>
          <a:xfrm>
            <a:off x="3708600" y="1501400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AI Use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in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Philanthropy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459" name="Google Shape;45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301" y="1681674"/>
            <a:ext cx="507300" cy="5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1617922" y="3090446"/>
            <a:ext cx="676082" cy="67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5300" y="3225963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5300" y="1668612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45"/>
          <p:cNvPicPr preferRelativeResize="0"/>
          <p:nvPr/>
        </p:nvPicPr>
        <p:blipFill rotWithShape="1">
          <a:blip r:embed="rId7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45"/>
          <p:cNvSpPr txBox="1"/>
          <p:nvPr/>
        </p:nvSpPr>
        <p:spPr>
          <a:xfrm>
            <a:off x="347550" y="26100"/>
            <a:ext cx="84489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AI Ethics &amp; Inclusion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5" name="Google Shape;465;p45"/>
          <p:cNvSpPr/>
          <p:nvPr/>
        </p:nvSpPr>
        <p:spPr>
          <a:xfrm>
            <a:off x="3010325" y="2644425"/>
            <a:ext cx="507300" cy="148200"/>
          </a:xfrm>
          <a:prstGeom prst="chevron">
            <a:avLst>
              <a:gd name="adj" fmla="val 50000"/>
            </a:avLst>
          </a:prstGeom>
          <a:solidFill>
            <a:srgbClr val="36648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45"/>
          <p:cNvSpPr/>
          <p:nvPr/>
        </p:nvSpPr>
        <p:spPr>
          <a:xfrm>
            <a:off x="5626375" y="2644425"/>
            <a:ext cx="507300" cy="148200"/>
          </a:xfrm>
          <a:prstGeom prst="chevron">
            <a:avLst>
              <a:gd name="adj" fmla="val 50000"/>
            </a:avLst>
          </a:prstGeom>
          <a:solidFill>
            <a:srgbClr val="36648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67" name="Google Shape;467;p45"/>
          <p:cNvPicPr preferRelativeResize="0"/>
          <p:nvPr/>
        </p:nvPicPr>
        <p:blipFill rotWithShape="1">
          <a:blip r:embed="rId8">
            <a:alphaModFix/>
          </a:blip>
          <a:srcRect l="17609" t="38346" r="17388" b="38379"/>
          <a:stretch/>
        </p:blipFill>
        <p:spPr>
          <a:xfrm>
            <a:off x="0" y="4654647"/>
            <a:ext cx="2427300" cy="48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5"/>
          <p:cNvPicPr preferRelativeResize="0"/>
          <p:nvPr/>
        </p:nvPicPr>
        <p:blipFill rotWithShape="1">
          <a:blip r:embed="rId9">
            <a:alphaModFix/>
          </a:blip>
          <a:srcRect t="10496" b="13161"/>
          <a:stretch/>
        </p:blipFill>
        <p:spPr>
          <a:xfrm>
            <a:off x="7649225" y="4497000"/>
            <a:ext cx="1494775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45"/>
          <p:cNvPicPr preferRelativeResize="0"/>
          <p:nvPr/>
        </p:nvPicPr>
        <p:blipFill rotWithShape="1">
          <a:blip r:embed="rId10">
            <a:alphaModFix/>
          </a:blip>
          <a:srcRect l="5533" t="10966" r="5506" b="7441"/>
          <a:stretch/>
        </p:blipFill>
        <p:spPr>
          <a:xfrm>
            <a:off x="3667813" y="4654650"/>
            <a:ext cx="1808375" cy="4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5"/>
          <p:cNvPicPr preferRelativeResize="0"/>
          <p:nvPr/>
        </p:nvPicPr>
        <p:blipFill rotWithShape="1">
          <a:blip r:embed="rId11">
            <a:alphaModFix/>
          </a:blip>
          <a:srcRect l="16675" r="16675"/>
          <a:stretch/>
        </p:blipFill>
        <p:spPr>
          <a:xfrm>
            <a:off x="7871101" y="209775"/>
            <a:ext cx="961200" cy="961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4375" y="1751325"/>
            <a:ext cx="4828499" cy="2730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6"/>
          <p:cNvPicPr preferRelativeResize="0"/>
          <p:nvPr/>
        </p:nvPicPr>
        <p:blipFill rotWithShape="1">
          <a:blip r:embed="rId4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6"/>
          <p:cNvSpPr txBox="1"/>
          <p:nvPr/>
        </p:nvSpPr>
        <p:spPr>
          <a:xfrm>
            <a:off x="-83075" y="26100"/>
            <a:ext cx="77139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AI Biases: the case of Language Models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78" name="Google Shape;478;p46"/>
          <p:cNvPicPr preferRelativeResize="0"/>
          <p:nvPr/>
        </p:nvPicPr>
        <p:blipFill rotWithShape="1">
          <a:blip r:embed="rId5">
            <a:alphaModFix/>
          </a:blip>
          <a:srcRect l="10469" r="12719" b="22773"/>
          <a:stretch/>
        </p:blipFill>
        <p:spPr>
          <a:xfrm>
            <a:off x="7939775" y="197375"/>
            <a:ext cx="919200" cy="924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479" name="Google Shape;479;p46"/>
          <p:cNvSpPr txBox="1"/>
          <p:nvPr/>
        </p:nvSpPr>
        <p:spPr>
          <a:xfrm>
            <a:off x="277625" y="1068450"/>
            <a:ext cx="7713900" cy="3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Trained on real world data, thus reproducing existing biases and discriminatory structures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Microsoft Chatbot </a:t>
            </a:r>
            <a:r>
              <a:rPr lang="en-GB" sz="21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Tay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“Black girls” in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search: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8100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○"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Pornographic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0" algn="l" rtl="0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content </a:t>
            </a: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(Noble 2018)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47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47"/>
          <p:cNvSpPr txBox="1"/>
          <p:nvPr/>
        </p:nvSpPr>
        <p:spPr>
          <a:xfrm>
            <a:off x="-83075" y="26100"/>
            <a:ext cx="77139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AI Biases: the case of Language Models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86" name="Google Shape;486;p47"/>
          <p:cNvPicPr preferRelativeResize="0"/>
          <p:nvPr/>
        </p:nvPicPr>
        <p:blipFill rotWithShape="1">
          <a:blip r:embed="rId4">
            <a:alphaModFix/>
          </a:blip>
          <a:srcRect l="10469" r="12719" b="22773"/>
          <a:stretch/>
        </p:blipFill>
        <p:spPr>
          <a:xfrm>
            <a:off x="7939775" y="197375"/>
            <a:ext cx="919200" cy="92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87" name="Google Shape;487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774" y="1324375"/>
            <a:ext cx="7713899" cy="326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48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8"/>
          <p:cNvSpPr txBox="1"/>
          <p:nvPr/>
        </p:nvSpPr>
        <p:spPr>
          <a:xfrm>
            <a:off x="-83075" y="26100"/>
            <a:ext cx="72900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AI Biases: an example with ChatGPT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494" name="Google Shape;494;p48"/>
          <p:cNvPicPr preferRelativeResize="0"/>
          <p:nvPr/>
        </p:nvPicPr>
        <p:blipFill rotWithShape="1">
          <a:blip r:embed="rId4">
            <a:alphaModFix/>
          </a:blip>
          <a:srcRect l="10469" r="12719" b="22773"/>
          <a:stretch/>
        </p:blipFill>
        <p:spPr>
          <a:xfrm>
            <a:off x="7939775" y="197375"/>
            <a:ext cx="919200" cy="92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495" name="Google Shape;49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7100" y="859525"/>
            <a:ext cx="5876537" cy="41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49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025" y="118050"/>
            <a:ext cx="1069500" cy="1069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02" name="Google Shape;502;p49"/>
          <p:cNvSpPr txBox="1">
            <a:spLocks noGrp="1"/>
          </p:cNvSpPr>
          <p:nvPr>
            <p:ph type="title"/>
          </p:nvPr>
        </p:nvSpPr>
        <p:spPr>
          <a:xfrm>
            <a:off x="6900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AI 4 Philanthropy &amp; Philanthropy 4 AI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03" name="Google Shape;503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1003500"/>
            <a:ext cx="7627225" cy="3826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50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50"/>
          <p:cNvSpPr txBox="1">
            <a:spLocks noGrp="1"/>
          </p:cNvSpPr>
          <p:nvPr>
            <p:ph type="title"/>
          </p:nvPr>
        </p:nvSpPr>
        <p:spPr>
          <a:xfrm>
            <a:off x="319875" y="63000"/>
            <a:ext cx="8520600" cy="572700"/>
          </a:xfrm>
          <a:prstGeom prst="rect">
            <a:avLst/>
          </a:prstGeom>
          <a:effectLst>
            <a:outerShdw blurRad="28575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AI Ethics &amp; Inclusion Discussion</a:t>
            </a: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10" name="Google Shape;510;p50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534663" y="1113525"/>
            <a:ext cx="1291500" cy="129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1" name="Google Shape;511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2475" y="1057425"/>
            <a:ext cx="1347600" cy="1347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2" name="Google Shape;512;p50"/>
          <p:cNvPicPr preferRelativeResize="0"/>
          <p:nvPr/>
        </p:nvPicPr>
        <p:blipFill rotWithShape="1">
          <a:blip r:embed="rId6">
            <a:alphaModFix/>
          </a:blip>
          <a:srcRect t="3074" b="25583"/>
          <a:stretch/>
        </p:blipFill>
        <p:spPr>
          <a:xfrm>
            <a:off x="5638950" y="1113525"/>
            <a:ext cx="1237800" cy="1291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513" name="Google Shape;513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61732" y="1063283"/>
            <a:ext cx="1347600" cy="1341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50"/>
          <p:cNvPicPr preferRelativeResize="0"/>
          <p:nvPr/>
        </p:nvPicPr>
        <p:blipFill rotWithShape="1">
          <a:blip r:embed="rId8">
            <a:alphaModFix/>
          </a:blip>
          <a:srcRect l="10469" r="12719" b="22773"/>
          <a:stretch/>
        </p:blipFill>
        <p:spPr>
          <a:xfrm>
            <a:off x="3906375" y="1050225"/>
            <a:ext cx="1347600" cy="1354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15" name="Google Shape;515;p50"/>
          <p:cNvSpPr txBox="1"/>
          <p:nvPr/>
        </p:nvSpPr>
        <p:spPr>
          <a:xfrm>
            <a:off x="1228425" y="2701025"/>
            <a:ext cx="7915500" cy="22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Lexend"/>
              <a:buChar char="●"/>
            </a:pPr>
            <a:r>
              <a:rPr lang="en-GB" dirty="0">
                <a:solidFill>
                  <a:srgbClr val="073763"/>
                </a:solidFill>
                <a:latin typeface="Lexend"/>
                <a:ea typeface="Lexend"/>
                <a:cs typeface="Lexend"/>
                <a:sym typeface="Lexend"/>
              </a:rPr>
              <a:t>What is Philanthropy’s role in driving Ethical &amp; Inclusive AI?</a:t>
            </a:r>
            <a:endParaRPr dirty="0">
              <a:solidFill>
                <a:srgbClr val="07376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7376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Lexend"/>
              <a:buChar char="●"/>
            </a:pPr>
            <a:r>
              <a:rPr lang="en-GB" dirty="0">
                <a:solidFill>
                  <a:srgbClr val="073763"/>
                </a:solidFill>
                <a:latin typeface="Lexend"/>
                <a:ea typeface="Lexend"/>
                <a:cs typeface="Lexend"/>
                <a:sym typeface="Lexend"/>
              </a:rPr>
              <a:t>How can awareness be raised to break the silos? Empowering Philanthropy</a:t>
            </a:r>
            <a:endParaRPr dirty="0">
              <a:solidFill>
                <a:srgbClr val="07376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7376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Lexend"/>
              <a:buChar char="●"/>
            </a:pPr>
            <a:r>
              <a:rPr lang="en-GB" dirty="0">
                <a:solidFill>
                  <a:srgbClr val="073763"/>
                </a:solidFill>
                <a:latin typeface="Lexend"/>
                <a:ea typeface="Lexend"/>
                <a:cs typeface="Lexend"/>
                <a:sym typeface="Lexend"/>
              </a:rPr>
              <a:t>How should AI be regulated? </a:t>
            </a:r>
            <a:endParaRPr dirty="0">
              <a:solidFill>
                <a:srgbClr val="07376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solidFill>
                <a:srgbClr val="07376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Lexend"/>
              <a:buChar char="○"/>
            </a:pPr>
            <a:r>
              <a:rPr lang="en-GB" dirty="0">
                <a:solidFill>
                  <a:srgbClr val="073763"/>
                </a:solidFill>
                <a:latin typeface="Lexend"/>
                <a:ea typeface="Lexend"/>
                <a:cs typeface="Lexend"/>
                <a:sym typeface="Lexend"/>
              </a:rPr>
              <a:t>AI as a support tool for social and environmental issues</a:t>
            </a:r>
            <a:endParaRPr dirty="0">
              <a:solidFill>
                <a:srgbClr val="07376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Lexend"/>
              <a:buChar char="○"/>
            </a:pPr>
            <a:r>
              <a:rPr lang="en-GB" dirty="0">
                <a:solidFill>
                  <a:srgbClr val="073763"/>
                </a:solidFill>
                <a:latin typeface="Lexend"/>
                <a:ea typeface="Lexend"/>
                <a:cs typeface="Lexend"/>
                <a:sym typeface="Lexend"/>
              </a:rPr>
              <a:t>EU’s AI Act - world’s first comprehensive regulatory draft </a:t>
            </a:r>
            <a:endParaRPr dirty="0">
              <a:solidFill>
                <a:srgbClr val="07376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73763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1400"/>
              <a:buFont typeface="Lexend"/>
              <a:buChar char="●"/>
            </a:pPr>
            <a:r>
              <a:rPr lang="en-GB" dirty="0">
                <a:solidFill>
                  <a:srgbClr val="073763"/>
                </a:solidFill>
                <a:latin typeface="Lexend"/>
                <a:ea typeface="Lexend"/>
                <a:cs typeface="Lexend"/>
                <a:sym typeface="Lexend"/>
              </a:rPr>
              <a:t>What are the dangers of AI?</a:t>
            </a:r>
            <a:endParaRPr dirty="0">
              <a:solidFill>
                <a:srgbClr val="073763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>
            <a:spLocks noGrp="1"/>
          </p:cNvSpPr>
          <p:nvPr>
            <p:ph type="ctrTitle"/>
          </p:nvPr>
        </p:nvSpPr>
        <p:spPr>
          <a:xfrm>
            <a:off x="311700" y="-18500"/>
            <a:ext cx="8520600" cy="698700"/>
          </a:xfrm>
          <a:prstGeom prst="rect">
            <a:avLst/>
          </a:prstGeom>
          <a:effectLst>
            <a:outerShdw blurRad="400050" dist="19050" dir="5400000" algn="bl" rotWithShape="0">
              <a:srgbClr val="000000">
                <a:alpha val="6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Are you familiar with AI?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 rotWithShape="1">
          <a:blip r:embed="rId4">
            <a:alphaModFix/>
          </a:blip>
          <a:srcRect l="16675" r="16675"/>
          <a:stretch/>
        </p:blipFill>
        <p:spPr>
          <a:xfrm>
            <a:off x="7871101" y="209775"/>
            <a:ext cx="961200" cy="961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" name="Picture 6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3125C1A8-EADC-3646-B912-7C17C56D59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699" y="851348"/>
            <a:ext cx="72644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1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1092550" y="1653775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Convergence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&amp;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Partnerships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3708600" y="1653800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AI Use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in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Philanthropy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6324650" y="1653800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AI Ethics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&amp;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Inclusion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301" y="1834074"/>
            <a:ext cx="507300" cy="50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700000">
            <a:off x="1617922" y="3242846"/>
            <a:ext cx="676082" cy="676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5300" y="3378363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05300" y="1821012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8497" y="1788150"/>
            <a:ext cx="599100" cy="59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54199" y="3378386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7"/>
          <p:cNvPicPr preferRelativeResize="0"/>
          <p:nvPr/>
        </p:nvPicPr>
        <p:blipFill rotWithShape="1">
          <a:blip r:embed="rId9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7"/>
          <p:cNvSpPr txBox="1"/>
          <p:nvPr/>
        </p:nvSpPr>
        <p:spPr>
          <a:xfrm>
            <a:off x="347550" y="26100"/>
            <a:ext cx="84489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Panel Outline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3010325" y="2796825"/>
            <a:ext cx="507300" cy="148200"/>
          </a:xfrm>
          <a:prstGeom prst="chevron">
            <a:avLst>
              <a:gd name="adj" fmla="val 50000"/>
            </a:avLst>
          </a:prstGeom>
          <a:solidFill>
            <a:srgbClr val="36648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5626375" y="2796825"/>
            <a:ext cx="507300" cy="148200"/>
          </a:xfrm>
          <a:prstGeom prst="chevron">
            <a:avLst>
              <a:gd name="adj" fmla="val 50000"/>
            </a:avLst>
          </a:prstGeom>
          <a:solidFill>
            <a:srgbClr val="36648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10">
            <a:alphaModFix/>
          </a:blip>
          <a:srcRect l="17609" t="38346" r="17388" b="38379"/>
          <a:stretch/>
        </p:blipFill>
        <p:spPr>
          <a:xfrm>
            <a:off x="0" y="4654647"/>
            <a:ext cx="2427300" cy="48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 rotWithShape="1">
          <a:blip r:embed="rId11">
            <a:alphaModFix/>
          </a:blip>
          <a:srcRect t="10496" b="13161"/>
          <a:stretch/>
        </p:blipFill>
        <p:spPr>
          <a:xfrm>
            <a:off x="7649225" y="4497000"/>
            <a:ext cx="1494775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 rotWithShape="1">
          <a:blip r:embed="rId12">
            <a:alphaModFix/>
          </a:blip>
          <a:srcRect l="5533" t="10966" r="5506" b="7441"/>
          <a:stretch/>
        </p:blipFill>
        <p:spPr>
          <a:xfrm>
            <a:off x="3667813" y="4654650"/>
            <a:ext cx="1808375" cy="48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 rotWithShape="1">
          <a:blip r:embed="rId13">
            <a:alphaModFix/>
          </a:blip>
          <a:srcRect l="16675" r="16675"/>
          <a:stretch/>
        </p:blipFill>
        <p:spPr>
          <a:xfrm>
            <a:off x="7871101" y="209775"/>
            <a:ext cx="961200" cy="961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/>
        </p:nvSpPr>
        <p:spPr>
          <a:xfrm>
            <a:off x="1092550" y="822500"/>
            <a:ext cx="1726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73763"/>
                </a:solidFill>
              </a:rPr>
              <a:t>Convergence </a:t>
            </a:r>
            <a:endParaRPr b="1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73763"/>
                </a:solidFill>
              </a:rPr>
              <a:t>&amp;</a:t>
            </a:r>
            <a:endParaRPr b="1">
              <a:solidFill>
                <a:srgbClr val="07376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rgbClr val="073763"/>
                </a:solidFill>
              </a:rPr>
              <a:t>Partnerships</a:t>
            </a:r>
            <a:endParaRPr b="1">
              <a:solidFill>
                <a:srgbClr val="073763"/>
              </a:solidFill>
            </a:endParaRPr>
          </a:p>
        </p:txBody>
      </p:sp>
      <p:sp>
        <p:nvSpPr>
          <p:cNvPr id="117" name="Google Shape;117;p18"/>
          <p:cNvSpPr/>
          <p:nvPr/>
        </p:nvSpPr>
        <p:spPr>
          <a:xfrm>
            <a:off x="3708600" y="1653800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AI Use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in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Philanthropy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6324650" y="1653800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0B2E42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AI Ethics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&amp;</a:t>
            </a:r>
            <a:endParaRPr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lt1"/>
                </a:solidFill>
              </a:rPr>
              <a:t>Inclusion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300" y="3378363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5300" y="1821012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88497" y="1788150"/>
            <a:ext cx="599100" cy="599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4199" y="3378386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8"/>
          <p:cNvPicPr preferRelativeResize="0"/>
          <p:nvPr/>
        </p:nvPicPr>
        <p:blipFill rotWithShape="1">
          <a:blip r:embed="rId7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/>
          <p:nvPr/>
        </p:nvSpPr>
        <p:spPr>
          <a:xfrm>
            <a:off x="3010325" y="2796825"/>
            <a:ext cx="507300" cy="148200"/>
          </a:xfrm>
          <a:prstGeom prst="chevron">
            <a:avLst>
              <a:gd name="adj" fmla="val 50000"/>
            </a:avLst>
          </a:prstGeom>
          <a:solidFill>
            <a:srgbClr val="36648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8"/>
          <p:cNvSpPr/>
          <p:nvPr/>
        </p:nvSpPr>
        <p:spPr>
          <a:xfrm>
            <a:off x="5626375" y="2796825"/>
            <a:ext cx="507300" cy="148200"/>
          </a:xfrm>
          <a:prstGeom prst="chevron">
            <a:avLst>
              <a:gd name="adj" fmla="val 50000"/>
            </a:avLst>
          </a:prstGeom>
          <a:solidFill>
            <a:srgbClr val="36648E"/>
          </a:solidFill>
          <a:ln w="9525" cap="flat" cmpd="sng">
            <a:solidFill>
              <a:srgbClr val="0B539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/>
          <p:nvPr/>
        </p:nvSpPr>
        <p:spPr>
          <a:xfrm>
            <a:off x="1092550" y="1653800"/>
            <a:ext cx="1726800" cy="2416200"/>
          </a:xfrm>
          <a:prstGeom prst="roundRect">
            <a:avLst>
              <a:gd name="adj" fmla="val 16667"/>
            </a:avLst>
          </a:prstGeom>
          <a:solidFill>
            <a:srgbClr val="24527B"/>
          </a:solidFill>
          <a:ln w="9525" cap="flat" cmpd="sng">
            <a:solidFill>
              <a:srgbClr val="07376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Natural Language Processing (NLP)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Networks maps of mission-aligned organizations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Partnership Recommendations</a:t>
            </a:r>
            <a:endParaRPr sz="11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8">
            <a:alphaModFix/>
          </a:blip>
          <a:srcRect l="17609" t="38346" r="17388" b="38379"/>
          <a:stretch/>
        </p:blipFill>
        <p:spPr>
          <a:xfrm>
            <a:off x="0" y="4654647"/>
            <a:ext cx="2427300" cy="48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/>
          <p:cNvPicPr preferRelativeResize="0"/>
          <p:nvPr/>
        </p:nvPicPr>
        <p:blipFill rotWithShape="1">
          <a:blip r:embed="rId9">
            <a:alphaModFix/>
          </a:blip>
          <a:srcRect t="10496" b="13161"/>
          <a:stretch/>
        </p:blipFill>
        <p:spPr>
          <a:xfrm>
            <a:off x="7649225" y="4497000"/>
            <a:ext cx="1494775" cy="6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10">
            <a:alphaModFix/>
          </a:blip>
          <a:srcRect l="5533" t="10966" r="5506" b="7441"/>
          <a:stretch/>
        </p:blipFill>
        <p:spPr>
          <a:xfrm>
            <a:off x="3667813" y="4654650"/>
            <a:ext cx="1808375" cy="48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/>
        </p:nvSpPr>
        <p:spPr>
          <a:xfrm>
            <a:off x="347550" y="26100"/>
            <a:ext cx="84489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Convergence &amp; Partnerships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 rotWithShape="1">
          <a:blip r:embed="rId11">
            <a:alphaModFix/>
          </a:blip>
          <a:srcRect l="16675" r="16675"/>
          <a:stretch/>
        </p:blipFill>
        <p:spPr>
          <a:xfrm>
            <a:off x="7871101" y="209775"/>
            <a:ext cx="961200" cy="9612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9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-83075" y="26100"/>
            <a:ext cx="72900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Natural Language Processing (NLP)?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8" name="Google Shape;138;p19"/>
          <p:cNvSpPr txBox="1"/>
          <p:nvPr/>
        </p:nvSpPr>
        <p:spPr>
          <a:xfrm>
            <a:off x="547775" y="1206900"/>
            <a:ext cx="4780800" cy="33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830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Interaction between computers and human language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Goal: Enable computers to understand, interpret and generate human language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lnSpc>
                <a:spcPct val="98181"/>
              </a:lnSpc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GB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r>
              <a:rPr lang="en-GB" sz="2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deepl, grammarly, chatGPT…</a:t>
            </a:r>
            <a:endParaRPr sz="2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8575" y="1386501"/>
            <a:ext cx="3120350" cy="31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 rotWithShape="1">
          <a:blip r:embed="rId5">
            <a:alphaModFix/>
          </a:blip>
          <a:srcRect l="10469" r="12719" b="22773"/>
          <a:stretch/>
        </p:blipFill>
        <p:spPr>
          <a:xfrm>
            <a:off x="7939775" y="197375"/>
            <a:ext cx="919200" cy="924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0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0"/>
          <p:cNvSpPr txBox="1"/>
          <p:nvPr/>
        </p:nvSpPr>
        <p:spPr>
          <a:xfrm>
            <a:off x="45900" y="26100"/>
            <a:ext cx="59418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The first models: Bag Of Words</a:t>
            </a:r>
            <a:endParaRPr sz="30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47" name="Google Shape;147;p20"/>
          <p:cNvPicPr preferRelativeResize="0"/>
          <p:nvPr/>
        </p:nvPicPr>
        <p:blipFill rotWithShape="1">
          <a:blip r:embed="rId4">
            <a:alphaModFix/>
          </a:blip>
          <a:srcRect l="10469" r="12719" b="22773"/>
          <a:stretch/>
        </p:blipFill>
        <p:spPr>
          <a:xfrm>
            <a:off x="7939775" y="197375"/>
            <a:ext cx="919200" cy="92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 rotWithShape="1">
          <a:blip r:embed="rId5">
            <a:alphaModFix/>
          </a:blip>
          <a:srcRect l="30062" t="18079" r="9630"/>
          <a:stretch/>
        </p:blipFill>
        <p:spPr>
          <a:xfrm>
            <a:off x="235425" y="2131525"/>
            <a:ext cx="2947601" cy="176331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266150" y="14586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457A"/>
                </a:solidFill>
                <a:latin typeface="Lexend"/>
                <a:ea typeface="Lexend"/>
                <a:cs typeface="Lexend"/>
                <a:sym typeface="Lexend"/>
              </a:rPr>
              <a:t>Bag Of Words</a:t>
            </a:r>
            <a:endParaRPr sz="2000">
              <a:solidFill>
                <a:srgbClr val="0B457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3183025" y="14586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457A"/>
                </a:solidFill>
                <a:latin typeface="Lexend"/>
                <a:ea typeface="Lexend"/>
                <a:cs typeface="Lexend"/>
                <a:sym typeface="Lexend"/>
              </a:rPr>
              <a:t>Word Embeddings</a:t>
            </a:r>
            <a:endParaRPr sz="2000">
              <a:solidFill>
                <a:srgbClr val="0B457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6163775" y="14586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B457A"/>
                </a:solidFill>
                <a:latin typeface="Lexend"/>
                <a:ea typeface="Lexend"/>
                <a:cs typeface="Lexend"/>
                <a:sym typeface="Lexend"/>
              </a:rPr>
              <a:t>Neural Networks</a:t>
            </a:r>
            <a:endParaRPr sz="2000">
              <a:solidFill>
                <a:srgbClr val="0B457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52" name="Google Shape;152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07475" y="1951275"/>
            <a:ext cx="2697251" cy="199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246051" y="1875075"/>
            <a:ext cx="2734474" cy="218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1"/>
          <p:cNvPicPr preferRelativeResize="0"/>
          <p:nvPr/>
        </p:nvPicPr>
        <p:blipFill rotWithShape="1">
          <a:blip r:embed="rId3">
            <a:alphaModFix/>
          </a:blip>
          <a:srcRect t="5004" b="81411"/>
          <a:stretch/>
        </p:blipFill>
        <p:spPr>
          <a:xfrm>
            <a:off x="0" y="0"/>
            <a:ext cx="9144003" cy="69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1"/>
          <p:cNvSpPr txBox="1"/>
          <p:nvPr/>
        </p:nvSpPr>
        <p:spPr>
          <a:xfrm>
            <a:off x="45900" y="26100"/>
            <a:ext cx="7770600" cy="646500"/>
          </a:xfrm>
          <a:prstGeom prst="rect">
            <a:avLst/>
          </a:prstGeom>
          <a:noFill/>
          <a:ln>
            <a:noFill/>
          </a:ln>
          <a:effectLst>
            <a:outerShdw blurRad="357188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NLP example : ChatGPT</a:t>
            </a:r>
            <a:endParaRPr sz="3000">
              <a:solidFill>
                <a:srgbClr val="0B457A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160" name="Google Shape;160;p21"/>
          <p:cNvPicPr preferRelativeResize="0"/>
          <p:nvPr/>
        </p:nvPicPr>
        <p:blipFill rotWithShape="1">
          <a:blip r:embed="rId4">
            <a:alphaModFix/>
          </a:blip>
          <a:srcRect l="10469" r="12719" b="22773"/>
          <a:stretch/>
        </p:blipFill>
        <p:spPr>
          <a:xfrm>
            <a:off x="7939775" y="197375"/>
            <a:ext cx="919200" cy="92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1" name="Google Shape;16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9725" y="902225"/>
            <a:ext cx="5953400" cy="399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1330</Words>
  <Application>Microsoft Office PowerPoint</Application>
  <PresentationFormat>On-screen Show (16:9)</PresentationFormat>
  <Paragraphs>284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Lexend</vt:lpstr>
      <vt:lpstr>Montserrat</vt:lpstr>
      <vt:lpstr>Arial</vt:lpstr>
      <vt:lpstr>Calibri</vt:lpstr>
      <vt:lpstr>Simple Light</vt:lpstr>
      <vt:lpstr>The SDG-Partnership Connectome  Multimodal AI empowers the Philanthropy of the Future</vt:lpstr>
      <vt:lpstr>The Speakers</vt:lpstr>
      <vt:lpstr>Are you familiar with AI?</vt:lpstr>
      <vt:lpstr>Are you familiar with AI?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Philanthropic Organizations’ role for the SDGs</vt:lpstr>
      <vt:lpstr>POs and SDG17 - Partnerships for the Goals</vt:lpstr>
      <vt:lpstr>POs and SDG17 - Partnerships for the Goals</vt:lpstr>
      <vt:lpstr>PowerPoint Presentation</vt:lpstr>
      <vt:lpstr>PowerPoint Presentation</vt:lpstr>
      <vt:lpstr>Partnerships Recommendation System</vt:lpstr>
      <vt:lpstr>About Philea </vt:lpstr>
      <vt:lpstr>AI for Promoting Philanthropic Partnerships</vt:lpstr>
      <vt:lpstr>PowerPoint Presentation</vt:lpstr>
      <vt:lpstr>PowerPoint Presentation</vt:lpstr>
      <vt:lpstr>European Survey on AI in Philanthropy</vt:lpstr>
      <vt:lpstr>European Survey on AI in Philanthropy</vt:lpstr>
      <vt:lpstr>European Survey on AI in Philanthropy</vt:lpstr>
      <vt:lpstr>European Survey on AI in Philanthropy</vt:lpstr>
      <vt:lpstr>European Survey on AI in Philanthropy</vt:lpstr>
      <vt:lpstr>European Survey on AI in Philanthropy</vt:lpstr>
      <vt:lpstr>Swiss Survey on AI in Philanthropy</vt:lpstr>
      <vt:lpstr>Swiss Survey on AI in Philanthropy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4 Philanthropy &amp; Philanthropy 4 AI</vt:lpstr>
      <vt:lpstr>AI Ethics &amp; Inclusion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SDG-Partnership Connectome  Multimodal AI empowers the Philanthropy of the Future</dc:title>
  <dc:creator>Admin</dc:creator>
  <cp:lastModifiedBy>Mats Heemskerk</cp:lastModifiedBy>
  <cp:revision>2</cp:revision>
  <dcterms:modified xsi:type="dcterms:W3CDTF">2023-06-30T07:27:32Z</dcterms:modified>
</cp:coreProperties>
</file>